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272" r:id="rId3"/>
    <p:sldId id="276" r:id="rId4"/>
    <p:sldId id="274" r:id="rId5"/>
    <p:sldId id="293" r:id="rId6"/>
    <p:sldId id="264" r:id="rId7"/>
    <p:sldId id="277" r:id="rId8"/>
    <p:sldId id="278" r:id="rId9"/>
    <p:sldId id="265" r:id="rId10"/>
    <p:sldId id="279" r:id="rId11"/>
    <p:sldId id="294" r:id="rId12"/>
    <p:sldId id="287" r:id="rId13"/>
    <p:sldId id="296" r:id="rId14"/>
    <p:sldId id="267" r:id="rId15"/>
    <p:sldId id="295" r:id="rId16"/>
    <p:sldId id="291" r:id="rId17"/>
    <p:sldId id="292" r:id="rId18"/>
    <p:sldId id="310" r:id="rId19"/>
    <p:sldId id="282" r:id="rId20"/>
    <p:sldId id="289" r:id="rId21"/>
    <p:sldId id="290" r:id="rId22"/>
    <p:sldId id="303" r:id="rId23"/>
    <p:sldId id="305" r:id="rId24"/>
    <p:sldId id="304" r:id="rId25"/>
    <p:sldId id="311" r:id="rId26"/>
    <p:sldId id="285" r:id="rId27"/>
    <p:sldId id="284" r:id="rId28"/>
    <p:sldId id="286" r:id="rId29"/>
    <p:sldId id="306" r:id="rId30"/>
    <p:sldId id="308" r:id="rId31"/>
    <p:sldId id="307" r:id="rId32"/>
    <p:sldId id="312" r:id="rId33"/>
    <p:sldId id="299" r:id="rId34"/>
    <p:sldId id="29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70AB-4F2C-4C08-8050-1F050481046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303A-C3E2-4896-BD74-61D795B36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5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43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6974-9BCA-EAF9-F40D-58B954F50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3469D-7F1B-0634-4DDD-ECF59715B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B59BD-8653-60DC-4401-0EE2BACDA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A1A54-4D95-8870-0532-F6C512211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27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0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5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303A-C3E2-4896-BD74-61D795B36E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87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303A-C3E2-4896-BD74-61D795B36E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0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2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548B3-4EE1-4338-9B39-1C8E7EFCDF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2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303A-C3E2-4896-BD74-61D795B36E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53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303A-C3E2-4896-BD74-61D795B36E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0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3F9B-E0A8-A726-21C5-471603649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36651-678E-15D3-2E57-9F2360CE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6E1F0-62F5-9C96-9F83-39DBC23C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64AE-0173-A07B-A223-32AA8640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62872-6C0A-D31A-56FC-DC64679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E95B-456F-F708-4CFD-FC5CFC3B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25837-BA5C-7CDA-0143-F35B74698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1ED31-E2C7-8112-D0BA-EDBF454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36E9-88DD-6877-844C-D13319D0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8DEBC-E869-B7DA-C4CA-60041296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E815F-74ED-F882-2191-4B5E34F27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774DF-1052-4592-37A4-9B5F998E9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CEEB-6E9A-2E8B-F2F2-204CD1BD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BE38-0F9A-6331-089E-181B78D6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BE1E-DC20-A683-F182-11D72931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4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23DB-9B0C-8EFC-D33D-E3DAFD14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D86D-2A0D-0BCA-B264-EADCEFD3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68A5-514C-E472-0DAB-37C70ED6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0729A-567B-F4E1-B5DB-AB0F6517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04E9-7181-088B-4AA6-233015C9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8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404E-BFF1-E543-6970-D8BF5E86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9077B-FE19-26D8-94AB-F56CDD6D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7F7D-7FE2-4C09-736D-327868E6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5FD65-6EF8-1849-D95D-A1ADE6F9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D39B-9971-B557-0A78-76EE6844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5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CB6C-8C2C-96AD-03B0-4884794F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39DC-0572-7A11-7536-E99556816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DFC28-F6BD-D88B-1488-AAADB6260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2B718-E56F-F674-6AF1-5BB055CB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021BB-FAE3-6844-3D62-F5659191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59B-CF7F-6C2F-99F0-52043AE0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0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E254-DE0F-9AA6-6DAC-84AAEAEA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F7C18-D213-59FC-0BAC-232E0542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BB6A4-59CD-3EFD-B745-2D6F41B64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7E07-2C3D-08BE-1ADA-86C3E133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5E051-0D3B-87F8-66D1-BB509EF58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FD1E1-3CB2-6BA0-DA85-C681F0C9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1D3A4-86F3-7D89-4571-616A745F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8D464-F04F-3265-73B5-75975A8F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3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86C6-F15F-2B12-31F1-67A522D2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40218-54A4-06D5-4EC7-5730A1E1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9D2EA-5280-92F4-A6D9-5D7C3298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7A3A4-E604-E99D-7E40-2BC6C97E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5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6A7B0-4A48-DECB-439D-7173B56D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A9E43-10F2-EA64-F187-87B987CD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22C53-7B36-2FB3-0E47-8B242050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4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4D09-B313-59EF-D2AC-D3688A4C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A0FA-B2E7-88D0-A7F0-EE85CFC4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0476F-3F52-2619-9B93-460C82EB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45B14-7AD7-61C8-726F-0922927F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0F4F5-FF04-5BF3-9F35-B917DF36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6ED67-294E-8CAB-EBC0-811A9620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B429-9714-0861-B05F-29282D72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714E4-DC90-AD43-F54E-D061755C9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CB1A2-5688-69E7-9010-7333B3A5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E18B4-BCEE-E27A-C3D2-0932550E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62EA-3044-84C1-91C3-F9B46C74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A5AF0-F2D1-3841-035A-265CF3D6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F25E2-C079-86A4-22CE-3BDFDF1B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75CE1-282C-9059-23CC-01EFE9BC9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E75D0-EFBD-3EFC-4E65-E84984A74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B54876-0D28-4D0F-B979-3882691FB31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91FA2-6944-6E3A-7279-A28F1C3F3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BAE5-ED78-EB2D-0A09-98F71CB13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E751D-CA7E-4E4E-A093-0F795E1548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8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8771B34C-1780-A89B-BD77-A342079BA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7764" r="7764" b="11567"/>
          <a:stretch/>
        </p:blipFill>
        <p:spPr bwMode="auto">
          <a:xfrm>
            <a:off x="4882548" y="1353323"/>
            <a:ext cx="1805697" cy="128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E547D-425C-DA12-3876-8B6818D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77" y="1609259"/>
            <a:ext cx="965631" cy="830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C3D6E-C930-7978-68D6-7AF6ED89A2E2}"/>
              </a:ext>
            </a:extLst>
          </p:cNvPr>
          <p:cNvSpPr txBox="1"/>
          <p:nvPr/>
        </p:nvSpPr>
        <p:spPr>
          <a:xfrm>
            <a:off x="2887840" y="1000264"/>
            <a:ext cx="9271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ESP32 board</a:t>
            </a:r>
            <a:endParaRPr lang="ko-KR" altLang="en-US" sz="1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D559D-0CD4-85F3-4051-22BD20BAF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6765" r="11122" b="882"/>
          <a:stretch/>
        </p:blipFill>
        <p:spPr bwMode="auto">
          <a:xfrm>
            <a:off x="444656" y="1431720"/>
            <a:ext cx="2025584" cy="179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824EBA-05E5-FD98-A178-80068E75AC4B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2470240" y="2243377"/>
            <a:ext cx="477788" cy="8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72F6BD-5409-8D04-A3F9-6941D3D2BDE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553005" y="1837599"/>
            <a:ext cx="381472" cy="1869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4F824-59AD-0108-BD7E-529E51306E29}"/>
              </a:ext>
            </a:extLst>
          </p:cNvPr>
          <p:cNvCxnSpPr>
            <a:cxnSpLocks/>
          </p:cNvCxnSpPr>
          <p:nvPr/>
        </p:nvCxnSpPr>
        <p:spPr>
          <a:xfrm flipV="1">
            <a:off x="2433270" y="2411626"/>
            <a:ext cx="609856" cy="544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1CA69A-50D4-72F5-5DCB-449EA387774B}"/>
              </a:ext>
            </a:extLst>
          </p:cNvPr>
          <p:cNvCxnSpPr/>
          <p:nvPr/>
        </p:nvCxnSpPr>
        <p:spPr>
          <a:xfrm>
            <a:off x="4012598" y="1899053"/>
            <a:ext cx="583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878FEF-839B-FC44-9E3C-2B811ED09C0C}"/>
              </a:ext>
            </a:extLst>
          </p:cNvPr>
          <p:cNvCxnSpPr/>
          <p:nvPr/>
        </p:nvCxnSpPr>
        <p:spPr>
          <a:xfrm>
            <a:off x="4012598" y="2005435"/>
            <a:ext cx="58330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C9F9A4-CBBB-71E0-D785-8794C4A61B81}"/>
              </a:ext>
            </a:extLst>
          </p:cNvPr>
          <p:cNvSpPr txBox="1"/>
          <p:nvPr/>
        </p:nvSpPr>
        <p:spPr>
          <a:xfrm>
            <a:off x="3793996" y="1619347"/>
            <a:ext cx="10643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/>
              <a:t>양뱡향 통신</a:t>
            </a:r>
            <a:r>
              <a:rPr lang="en-US" altLang="ko-KR" sz="1100" dirty="0"/>
              <a:t>(IOT)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B7C8C-566C-9D5E-21C8-F9245AA0AAAC}"/>
              </a:ext>
            </a:extLst>
          </p:cNvPr>
          <p:cNvSpPr txBox="1"/>
          <p:nvPr/>
        </p:nvSpPr>
        <p:spPr>
          <a:xfrm>
            <a:off x="1278229" y="1000264"/>
            <a:ext cx="6315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MQ 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BE5E1-DE9A-E06D-C458-C33050E9424C}"/>
              </a:ext>
            </a:extLst>
          </p:cNvPr>
          <p:cNvSpPr txBox="1"/>
          <p:nvPr/>
        </p:nvSpPr>
        <p:spPr>
          <a:xfrm>
            <a:off x="5086231" y="1000264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라즈베리파이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5002B8-24E4-2FA1-FA7F-EBC0275EDBF9}"/>
              </a:ext>
            </a:extLst>
          </p:cNvPr>
          <p:cNvSpPr txBox="1"/>
          <p:nvPr/>
        </p:nvSpPr>
        <p:spPr>
          <a:xfrm>
            <a:off x="3929638" y="2178290"/>
            <a:ext cx="12861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0000"/>
                </a:solidFill>
              </a:rPr>
              <a:t>MQTT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200" dirty="0"/>
              <a:t>WIFI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200" dirty="0"/>
              <a:t>LoRa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블루투스</a:t>
            </a:r>
            <a:endParaRPr lang="en-US" altLang="ko-KR" sz="12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RS485/RS232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OTA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70DCBF9-AD33-621C-5CA9-4215BB4B3F80}"/>
              </a:ext>
            </a:extLst>
          </p:cNvPr>
          <p:cNvSpPr txBox="1"/>
          <p:nvPr/>
        </p:nvSpPr>
        <p:spPr>
          <a:xfrm>
            <a:off x="5723461" y="264627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노드레드</a:t>
            </a: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EF1C7779-3778-37D8-9062-5785D3783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399" y="4416400"/>
            <a:ext cx="2735182" cy="1810464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979DEC5A-372E-36CB-1046-011F80815423}"/>
              </a:ext>
            </a:extLst>
          </p:cNvPr>
          <p:cNvSpPr txBox="1"/>
          <p:nvPr/>
        </p:nvSpPr>
        <p:spPr>
          <a:xfrm>
            <a:off x="3291942" y="4134493"/>
            <a:ext cx="5947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IoT 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보드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75F74B53-9A9F-DE99-E2D9-90A2C0513A4C}"/>
              </a:ext>
            </a:extLst>
          </p:cNvPr>
          <p:cNvSpPr txBox="1"/>
          <p:nvPr/>
        </p:nvSpPr>
        <p:spPr>
          <a:xfrm>
            <a:off x="6384932" y="1249076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2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EC9D4CE-D369-5B71-7038-217CB8F84E4C}"/>
              </a:ext>
            </a:extLst>
          </p:cNvPr>
          <p:cNvSpPr txBox="1"/>
          <p:nvPr/>
        </p:nvSpPr>
        <p:spPr>
          <a:xfrm>
            <a:off x="1271607" y="1249076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3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3AD6F74-C362-59B6-9BBE-A8EF9A3CDCC2}"/>
              </a:ext>
            </a:extLst>
          </p:cNvPr>
          <p:cNvSpPr txBox="1"/>
          <p:nvPr/>
        </p:nvSpPr>
        <p:spPr>
          <a:xfrm>
            <a:off x="4036752" y="1249076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4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44FCC231-29C9-D9D5-34E9-F306921F75E5}"/>
              </a:ext>
            </a:extLst>
          </p:cNvPr>
          <p:cNvSpPr txBox="1"/>
          <p:nvPr/>
        </p:nvSpPr>
        <p:spPr>
          <a:xfrm>
            <a:off x="4235351" y="4134587"/>
            <a:ext cx="67326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13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61" name="Picture 8">
            <a:extLst>
              <a:ext uri="{FF2B5EF4-FFF2-40B4-BE49-F238E27FC236}">
                <a16:creationId xmlns:a16="http://schemas.microsoft.com/office/drawing/2014/main" id="{C8748F74-E5F6-E963-F4FC-0076E97D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2" y="4717960"/>
            <a:ext cx="1229531" cy="123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342C02B1-7625-AACF-9074-442A241FDE37}"/>
              </a:ext>
            </a:extLst>
          </p:cNvPr>
          <p:cNvSpPr txBox="1"/>
          <p:nvPr/>
        </p:nvSpPr>
        <p:spPr>
          <a:xfrm>
            <a:off x="609113" y="4184439"/>
            <a:ext cx="8175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Esp32-Cam</a:t>
            </a:r>
            <a:endParaRPr lang="ko-KR" altLang="en-US" sz="1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BEB18FF-E634-C006-FBB1-E656320B4860}"/>
              </a:ext>
            </a:extLst>
          </p:cNvPr>
          <p:cNvSpPr txBox="1"/>
          <p:nvPr/>
        </p:nvSpPr>
        <p:spPr>
          <a:xfrm>
            <a:off x="1321856" y="4702430"/>
            <a:ext cx="67326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14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76017A03-081A-9BCB-B79F-EB097449C439}"/>
              </a:ext>
            </a:extLst>
          </p:cNvPr>
          <p:cNvSpPr txBox="1"/>
          <p:nvPr/>
        </p:nvSpPr>
        <p:spPr>
          <a:xfrm>
            <a:off x="9668866" y="6176033"/>
            <a:ext cx="166391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</a:rPr>
              <a:t>팀프로젝터</a:t>
            </a:r>
            <a:r>
              <a:rPr lang="en-US" altLang="ko-KR" sz="1050" b="1" dirty="0">
                <a:solidFill>
                  <a:srgbClr val="FF0000"/>
                </a:solidFill>
              </a:rPr>
              <a:t> Team1,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Team2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5754372F-008A-1DB5-93C6-D7E6784819D0}"/>
              </a:ext>
            </a:extLst>
          </p:cNvPr>
          <p:cNvSpPr txBox="1"/>
          <p:nvPr/>
        </p:nvSpPr>
        <p:spPr>
          <a:xfrm>
            <a:off x="9996613" y="5870843"/>
            <a:ext cx="9826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15 - 16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1D93FD7-50BC-B299-7F68-635BFE7254D6}"/>
              </a:ext>
            </a:extLst>
          </p:cNvPr>
          <p:cNvSpPr txBox="1"/>
          <p:nvPr/>
        </p:nvSpPr>
        <p:spPr>
          <a:xfrm>
            <a:off x="4878002" y="2708835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8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86C0A269-C10E-613C-C866-9EBC471C3420}"/>
              </a:ext>
            </a:extLst>
          </p:cNvPr>
          <p:cNvSpPr txBox="1"/>
          <p:nvPr/>
        </p:nvSpPr>
        <p:spPr>
          <a:xfrm>
            <a:off x="4878002" y="3077874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9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65EA3107-9988-E36F-6B8E-A8928615DF13}"/>
              </a:ext>
            </a:extLst>
          </p:cNvPr>
          <p:cNvSpPr txBox="1"/>
          <p:nvPr/>
        </p:nvSpPr>
        <p:spPr>
          <a:xfrm>
            <a:off x="94880" y="74843"/>
            <a:ext cx="16767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/>
              <a:t>강의 </a:t>
            </a:r>
            <a:r>
              <a:rPr lang="en-US" altLang="ko-KR" sz="1600" b="1" dirty="0"/>
              <a:t>Flow &amp; Plan</a:t>
            </a:r>
            <a:endParaRPr lang="ko-KR" altLang="en-US" sz="16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44A7C3-91F8-A1E2-BBE0-D34109C5D16E}"/>
              </a:ext>
            </a:extLst>
          </p:cNvPr>
          <p:cNvGrpSpPr/>
          <p:nvPr/>
        </p:nvGrpSpPr>
        <p:grpSpPr>
          <a:xfrm>
            <a:off x="5348571" y="4080115"/>
            <a:ext cx="4342742" cy="2465728"/>
            <a:chOff x="5171996" y="3965651"/>
            <a:chExt cx="4342742" cy="2796238"/>
          </a:xfrm>
        </p:grpSpPr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CBA6DE06-5041-9189-3524-4014D41FC8FC}"/>
                </a:ext>
              </a:extLst>
            </p:cNvPr>
            <p:cNvSpPr txBox="1"/>
            <p:nvPr/>
          </p:nvSpPr>
          <p:spPr>
            <a:xfrm>
              <a:off x="5171996" y="4707347"/>
              <a:ext cx="936154" cy="1919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b="1" dirty="0">
                  <a:highlight>
                    <a:srgbClr val="C0C0C0"/>
                  </a:highlight>
                </a:rPr>
                <a:t>2) </a:t>
              </a:r>
              <a:r>
                <a:rPr lang="ko-KR" altLang="en-US" sz="1100" b="1" dirty="0">
                  <a:highlight>
                    <a:srgbClr val="C0C0C0"/>
                  </a:highlight>
                </a:rPr>
                <a:t>모바일 기반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BACE74FB-30B3-8D80-8CD8-E7B0A45294D2}"/>
                </a:ext>
              </a:extLst>
            </p:cNvPr>
            <p:cNvSpPr txBox="1"/>
            <p:nvPr/>
          </p:nvSpPr>
          <p:spPr>
            <a:xfrm>
              <a:off x="5361411" y="5014295"/>
              <a:ext cx="405835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안드로이드</a:t>
              </a:r>
              <a:r>
                <a:rPr lang="en-US" altLang="ko-KR" sz="1200" dirty="0"/>
                <a:t>, iOS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플랫폼 </a:t>
              </a:r>
              <a:r>
                <a:rPr lang="en-US" altLang="ko-KR" sz="1200" dirty="0"/>
                <a:t>: Flutter, React-Native, App Inventor, Blynk, </a:t>
              </a:r>
              <a:r>
                <a:rPr lang="en-US" altLang="ko-KR" sz="1200" dirty="0">
                  <a:solidFill>
                    <a:srgbClr val="FF0000"/>
                  </a:solidFill>
                </a:rPr>
                <a:t>Ionic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B610791-69AB-EDC8-AEF7-D262CA0DC76F}"/>
                </a:ext>
              </a:extLst>
            </p:cNvPr>
            <p:cNvSpPr txBox="1"/>
            <p:nvPr/>
          </p:nvSpPr>
          <p:spPr>
            <a:xfrm>
              <a:off x="5171996" y="5504199"/>
              <a:ext cx="689291" cy="1919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b="1" dirty="0">
                  <a:highlight>
                    <a:srgbClr val="C0C0C0"/>
                  </a:highlight>
                </a:rPr>
                <a:t>3) PC </a:t>
              </a:r>
              <a:r>
                <a:rPr lang="ko-KR" altLang="en-US" sz="1100" b="1" dirty="0">
                  <a:highlight>
                    <a:srgbClr val="C0C0C0"/>
                  </a:highlight>
                </a:rPr>
                <a:t>기반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2A557A6-69AA-DCEB-7D2D-6C053844DCEC}"/>
                </a:ext>
              </a:extLst>
            </p:cNvPr>
            <p:cNvSpPr txBox="1"/>
            <p:nvPr/>
          </p:nvSpPr>
          <p:spPr>
            <a:xfrm>
              <a:off x="5253571" y="4192888"/>
              <a:ext cx="426116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리눅스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플랫폼 </a:t>
              </a:r>
              <a:r>
                <a:rPr lang="en-US" altLang="ko-KR" sz="1200" dirty="0"/>
                <a:t>: React, Next.js, Flask, Django, </a:t>
              </a:r>
              <a:r>
                <a:rPr lang="en-US" altLang="ko-KR" sz="1200" dirty="0">
                  <a:solidFill>
                    <a:srgbClr val="FF0000"/>
                  </a:solidFill>
                </a:rPr>
                <a:t>HTML/CSS</a:t>
              </a:r>
              <a:r>
                <a:rPr lang="en-US" altLang="ko-KR" sz="1200" dirty="0"/>
                <a:t>,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노드레드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7347D05-FC35-740E-61BB-47742D98E754}"/>
                </a:ext>
              </a:extLst>
            </p:cNvPr>
            <p:cNvSpPr txBox="1"/>
            <p:nvPr/>
          </p:nvSpPr>
          <p:spPr>
            <a:xfrm>
              <a:off x="5361411" y="5776336"/>
              <a:ext cx="136415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윈도우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플랫폼 </a:t>
              </a:r>
              <a:r>
                <a:rPr lang="en-US" altLang="ko-KR" sz="1200" dirty="0"/>
                <a:t>: </a:t>
              </a:r>
              <a:r>
                <a:rPr lang="en-US" altLang="ko-KR" sz="1200" dirty="0">
                  <a:solidFill>
                    <a:srgbClr val="FF0000"/>
                  </a:solidFill>
                </a:rPr>
                <a:t>C#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닷넷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1F273E55-3338-6CB9-3F95-15957C8D51A8}"/>
                </a:ext>
              </a:extLst>
            </p:cNvPr>
            <p:cNvSpPr txBox="1"/>
            <p:nvPr/>
          </p:nvSpPr>
          <p:spPr>
            <a:xfrm>
              <a:off x="5181199" y="3965651"/>
              <a:ext cx="604333" cy="1919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b="1" dirty="0">
                  <a:highlight>
                    <a:srgbClr val="C0C0C0"/>
                  </a:highlight>
                </a:rPr>
                <a:t>1) </a:t>
              </a:r>
              <a:r>
                <a:rPr lang="ko-KR" altLang="en-US" sz="1100" b="1" dirty="0">
                  <a:highlight>
                    <a:srgbClr val="C0C0C0"/>
                  </a:highlight>
                </a:rPr>
                <a:t>웹기반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83E16764-C782-5222-F802-DC62A167004A}"/>
                </a:ext>
              </a:extLst>
            </p:cNvPr>
            <p:cNvSpPr txBox="1"/>
            <p:nvPr/>
          </p:nvSpPr>
          <p:spPr>
            <a:xfrm>
              <a:off x="6914228" y="4731155"/>
              <a:ext cx="673261" cy="1832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6">
                      <a:lumMod val="75000"/>
                    </a:schemeClr>
                  </a:solidFill>
                </a:rPr>
                <a:t>Lecture 10</a:t>
              </a:r>
              <a:endParaRPr lang="ko-KR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3CD62D14-E1A8-A741-68DF-5A868FF8A289}"/>
                </a:ext>
              </a:extLst>
            </p:cNvPr>
            <p:cNvSpPr txBox="1"/>
            <p:nvPr/>
          </p:nvSpPr>
          <p:spPr>
            <a:xfrm>
              <a:off x="6943489" y="5519935"/>
              <a:ext cx="673261" cy="1832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6">
                      <a:lumMod val="75000"/>
                    </a:schemeClr>
                  </a:solidFill>
                </a:rPr>
                <a:t>Lecture 11</a:t>
              </a:r>
              <a:endParaRPr lang="ko-KR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44A1C3-28EC-CA39-D429-A3EFD88DE04A}"/>
                </a:ext>
              </a:extLst>
            </p:cNvPr>
            <p:cNvSpPr txBox="1"/>
            <p:nvPr/>
          </p:nvSpPr>
          <p:spPr>
            <a:xfrm>
              <a:off x="5171996" y="6317699"/>
              <a:ext cx="1500411" cy="1919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100" b="1" dirty="0">
                  <a:highlight>
                    <a:srgbClr val="C0C0C0"/>
                  </a:highlight>
                </a:rPr>
                <a:t>4) IOT </a:t>
              </a:r>
              <a:r>
                <a:rPr lang="ko-KR" altLang="en-US" sz="1100" b="1" dirty="0">
                  <a:highlight>
                    <a:srgbClr val="C0C0C0"/>
                  </a:highlight>
                </a:rPr>
                <a:t>클라우드 </a:t>
              </a:r>
              <a:r>
                <a:rPr lang="en-US" altLang="ko-KR" sz="1100" b="1" dirty="0">
                  <a:highlight>
                    <a:srgbClr val="C0C0C0"/>
                  </a:highlight>
                </a:rPr>
                <a:t>(AWS)</a:t>
              </a:r>
              <a:endParaRPr lang="ko-KR" altLang="en-US" sz="1100" b="1" dirty="0">
                <a:highlight>
                  <a:srgbClr val="C0C0C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0EA3B1-7958-ED31-73D6-7EFB5B40358A}"/>
                </a:ext>
              </a:extLst>
            </p:cNvPr>
            <p:cNvSpPr txBox="1"/>
            <p:nvPr/>
          </p:nvSpPr>
          <p:spPr>
            <a:xfrm>
              <a:off x="5361411" y="6577223"/>
              <a:ext cx="78867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보안적용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FAD0AC-E743-8E0C-DFD2-A5B4A1907AF8}"/>
                </a:ext>
              </a:extLst>
            </p:cNvPr>
            <p:cNvSpPr txBox="1"/>
            <p:nvPr/>
          </p:nvSpPr>
          <p:spPr>
            <a:xfrm>
              <a:off x="6943489" y="6308211"/>
              <a:ext cx="673261" cy="1832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6">
                      <a:lumMod val="75000"/>
                    </a:schemeClr>
                  </a:solidFill>
                </a:rPr>
                <a:t>Lecture 12</a:t>
              </a:r>
              <a:endParaRPr lang="ko-KR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47DFD0-9733-0148-5CEB-B67373A9A3CA}"/>
              </a:ext>
            </a:extLst>
          </p:cNvPr>
          <p:cNvSpPr/>
          <p:nvPr/>
        </p:nvSpPr>
        <p:spPr>
          <a:xfrm>
            <a:off x="5215740" y="3931240"/>
            <a:ext cx="4521043" cy="21549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FCAAE-E71D-064A-4A9A-62B95633D197}"/>
              </a:ext>
            </a:extLst>
          </p:cNvPr>
          <p:cNvSpPr txBox="1"/>
          <p:nvPr/>
        </p:nvSpPr>
        <p:spPr>
          <a:xfrm>
            <a:off x="6867828" y="3686476"/>
            <a:ext cx="135787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UI (User Interface)</a:t>
            </a:r>
            <a:endParaRPr lang="ko-KR" altLang="en-US" sz="1200" b="1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8C2264-16B2-17FB-BF66-B32091852A96}"/>
              </a:ext>
            </a:extLst>
          </p:cNvPr>
          <p:cNvSpPr/>
          <p:nvPr/>
        </p:nvSpPr>
        <p:spPr>
          <a:xfrm>
            <a:off x="4735350" y="498148"/>
            <a:ext cx="6876857" cy="3938150"/>
          </a:xfrm>
          <a:custGeom>
            <a:avLst/>
            <a:gdLst>
              <a:gd name="connsiteX0" fmla="*/ 792499 w 6971853"/>
              <a:gd name="connsiteY0" fmla="*/ 68778 h 3985366"/>
              <a:gd name="connsiteX1" fmla="*/ 174491 w 6971853"/>
              <a:gd name="connsiteY1" fmla="*/ 390394 h 3985366"/>
              <a:gd name="connsiteX2" fmla="*/ 92510 w 6971853"/>
              <a:gd name="connsiteY2" fmla="*/ 1689473 h 3985366"/>
              <a:gd name="connsiteX3" fmla="*/ 1360058 w 6971853"/>
              <a:gd name="connsiteY3" fmla="*/ 2717385 h 3985366"/>
              <a:gd name="connsiteX4" fmla="*/ 4740185 w 6971853"/>
              <a:gd name="connsiteY4" fmla="*/ 3253412 h 3985366"/>
              <a:gd name="connsiteX5" fmla="*/ 6051876 w 6971853"/>
              <a:gd name="connsiteY5" fmla="*/ 3984932 h 3985366"/>
              <a:gd name="connsiteX6" fmla="*/ 6953663 w 6971853"/>
              <a:gd name="connsiteY6" fmla="*/ 3146207 h 3985366"/>
              <a:gd name="connsiteX7" fmla="*/ 6518535 w 6971853"/>
              <a:gd name="connsiteY7" fmla="*/ 1897578 h 3985366"/>
              <a:gd name="connsiteX8" fmla="*/ 4935677 w 6971853"/>
              <a:gd name="connsiteY8" fmla="*/ 1872353 h 3985366"/>
              <a:gd name="connsiteX9" fmla="*/ 4443793 w 6971853"/>
              <a:gd name="connsiteY9" fmla="*/ 1172364 h 3985366"/>
              <a:gd name="connsiteX10" fmla="*/ 3914072 w 6971853"/>
              <a:gd name="connsiteY10" fmla="*/ 106615 h 3985366"/>
              <a:gd name="connsiteX11" fmla="*/ 792499 w 6971853"/>
              <a:gd name="connsiteY11" fmla="*/ 68778 h 3985366"/>
              <a:gd name="connsiteX0" fmla="*/ 792499 w 6989183"/>
              <a:gd name="connsiteY0" fmla="*/ 68778 h 4073602"/>
              <a:gd name="connsiteX1" fmla="*/ 174491 w 6989183"/>
              <a:gd name="connsiteY1" fmla="*/ 390394 h 4073602"/>
              <a:gd name="connsiteX2" fmla="*/ 92510 w 6989183"/>
              <a:gd name="connsiteY2" fmla="*/ 1689473 h 4073602"/>
              <a:gd name="connsiteX3" fmla="*/ 1360058 w 6989183"/>
              <a:gd name="connsiteY3" fmla="*/ 2717385 h 4073602"/>
              <a:gd name="connsiteX4" fmla="*/ 4740185 w 6989183"/>
              <a:gd name="connsiteY4" fmla="*/ 3253412 h 4073602"/>
              <a:gd name="connsiteX5" fmla="*/ 5761791 w 6989183"/>
              <a:gd name="connsiteY5" fmla="*/ 4073219 h 4073602"/>
              <a:gd name="connsiteX6" fmla="*/ 6953663 w 6989183"/>
              <a:gd name="connsiteY6" fmla="*/ 3146207 h 4073602"/>
              <a:gd name="connsiteX7" fmla="*/ 6518535 w 6989183"/>
              <a:gd name="connsiteY7" fmla="*/ 1897578 h 4073602"/>
              <a:gd name="connsiteX8" fmla="*/ 4935677 w 6989183"/>
              <a:gd name="connsiteY8" fmla="*/ 1872353 h 4073602"/>
              <a:gd name="connsiteX9" fmla="*/ 4443793 w 6989183"/>
              <a:gd name="connsiteY9" fmla="*/ 1172364 h 4073602"/>
              <a:gd name="connsiteX10" fmla="*/ 3914072 w 6989183"/>
              <a:gd name="connsiteY10" fmla="*/ 106615 h 4073602"/>
              <a:gd name="connsiteX11" fmla="*/ 792499 w 6989183"/>
              <a:gd name="connsiteY11" fmla="*/ 68778 h 4073602"/>
              <a:gd name="connsiteX0" fmla="*/ 792499 w 6989183"/>
              <a:gd name="connsiteY0" fmla="*/ 68778 h 4074098"/>
              <a:gd name="connsiteX1" fmla="*/ 174491 w 6989183"/>
              <a:gd name="connsiteY1" fmla="*/ 390394 h 4074098"/>
              <a:gd name="connsiteX2" fmla="*/ 92510 w 6989183"/>
              <a:gd name="connsiteY2" fmla="*/ 1689473 h 4074098"/>
              <a:gd name="connsiteX3" fmla="*/ 1360058 w 6989183"/>
              <a:gd name="connsiteY3" fmla="*/ 2717385 h 4074098"/>
              <a:gd name="connsiteX4" fmla="*/ 4443793 w 6989183"/>
              <a:gd name="connsiteY4" fmla="*/ 3303861 h 4074098"/>
              <a:gd name="connsiteX5" fmla="*/ 5761791 w 6989183"/>
              <a:gd name="connsiteY5" fmla="*/ 4073219 h 4074098"/>
              <a:gd name="connsiteX6" fmla="*/ 6953663 w 6989183"/>
              <a:gd name="connsiteY6" fmla="*/ 3146207 h 4074098"/>
              <a:gd name="connsiteX7" fmla="*/ 6518535 w 6989183"/>
              <a:gd name="connsiteY7" fmla="*/ 1897578 h 4074098"/>
              <a:gd name="connsiteX8" fmla="*/ 4935677 w 6989183"/>
              <a:gd name="connsiteY8" fmla="*/ 1872353 h 4074098"/>
              <a:gd name="connsiteX9" fmla="*/ 4443793 w 6989183"/>
              <a:gd name="connsiteY9" fmla="*/ 1172364 h 4074098"/>
              <a:gd name="connsiteX10" fmla="*/ 3914072 w 6989183"/>
              <a:gd name="connsiteY10" fmla="*/ 106615 h 4074098"/>
              <a:gd name="connsiteX11" fmla="*/ 792499 w 6989183"/>
              <a:gd name="connsiteY11" fmla="*/ 68778 h 4074098"/>
              <a:gd name="connsiteX0" fmla="*/ 1903400 w 7040641"/>
              <a:gd name="connsiteY0" fmla="*/ 31537 h 4131450"/>
              <a:gd name="connsiteX1" fmla="*/ 225949 w 7040641"/>
              <a:gd name="connsiteY1" fmla="*/ 447746 h 4131450"/>
              <a:gd name="connsiteX2" fmla="*/ 143968 w 7040641"/>
              <a:gd name="connsiteY2" fmla="*/ 1746825 h 4131450"/>
              <a:gd name="connsiteX3" fmla="*/ 1411516 w 7040641"/>
              <a:gd name="connsiteY3" fmla="*/ 2774737 h 4131450"/>
              <a:gd name="connsiteX4" fmla="*/ 4495251 w 7040641"/>
              <a:gd name="connsiteY4" fmla="*/ 3361213 h 4131450"/>
              <a:gd name="connsiteX5" fmla="*/ 5813249 w 7040641"/>
              <a:gd name="connsiteY5" fmla="*/ 4130571 h 4131450"/>
              <a:gd name="connsiteX6" fmla="*/ 7005121 w 7040641"/>
              <a:gd name="connsiteY6" fmla="*/ 3203559 h 4131450"/>
              <a:gd name="connsiteX7" fmla="*/ 6569993 w 7040641"/>
              <a:gd name="connsiteY7" fmla="*/ 1954930 h 4131450"/>
              <a:gd name="connsiteX8" fmla="*/ 4987135 w 7040641"/>
              <a:gd name="connsiteY8" fmla="*/ 1929705 h 4131450"/>
              <a:gd name="connsiteX9" fmla="*/ 4495251 w 7040641"/>
              <a:gd name="connsiteY9" fmla="*/ 1229716 h 4131450"/>
              <a:gd name="connsiteX10" fmla="*/ 3965530 w 7040641"/>
              <a:gd name="connsiteY10" fmla="*/ 163967 h 4131450"/>
              <a:gd name="connsiteX11" fmla="*/ 1903400 w 7040641"/>
              <a:gd name="connsiteY11" fmla="*/ 31537 h 4131450"/>
              <a:gd name="connsiteX0" fmla="*/ 1831364 w 6968605"/>
              <a:gd name="connsiteY0" fmla="*/ 20481 h 4120394"/>
              <a:gd name="connsiteX1" fmla="*/ 336793 w 6968605"/>
              <a:gd name="connsiteY1" fmla="*/ 285341 h 4120394"/>
              <a:gd name="connsiteX2" fmla="*/ 71932 w 6968605"/>
              <a:gd name="connsiteY2" fmla="*/ 1735769 h 4120394"/>
              <a:gd name="connsiteX3" fmla="*/ 1339480 w 6968605"/>
              <a:gd name="connsiteY3" fmla="*/ 2763681 h 4120394"/>
              <a:gd name="connsiteX4" fmla="*/ 4423215 w 6968605"/>
              <a:gd name="connsiteY4" fmla="*/ 3350157 h 4120394"/>
              <a:gd name="connsiteX5" fmla="*/ 5741213 w 6968605"/>
              <a:gd name="connsiteY5" fmla="*/ 4119515 h 4120394"/>
              <a:gd name="connsiteX6" fmla="*/ 6933085 w 6968605"/>
              <a:gd name="connsiteY6" fmla="*/ 3192503 h 4120394"/>
              <a:gd name="connsiteX7" fmla="*/ 6497957 w 6968605"/>
              <a:gd name="connsiteY7" fmla="*/ 1943874 h 4120394"/>
              <a:gd name="connsiteX8" fmla="*/ 4915099 w 6968605"/>
              <a:gd name="connsiteY8" fmla="*/ 1918649 h 4120394"/>
              <a:gd name="connsiteX9" fmla="*/ 4423215 w 6968605"/>
              <a:gd name="connsiteY9" fmla="*/ 1218660 h 4120394"/>
              <a:gd name="connsiteX10" fmla="*/ 3893494 w 6968605"/>
              <a:gd name="connsiteY10" fmla="*/ 152911 h 4120394"/>
              <a:gd name="connsiteX11" fmla="*/ 1831364 w 6968605"/>
              <a:gd name="connsiteY11" fmla="*/ 20481 h 4120394"/>
              <a:gd name="connsiteX0" fmla="*/ 2333907 w 6985570"/>
              <a:gd name="connsiteY0" fmla="*/ 10918 h 4154975"/>
              <a:gd name="connsiteX1" fmla="*/ 353758 w 6985570"/>
              <a:gd name="connsiteY1" fmla="*/ 319922 h 4154975"/>
              <a:gd name="connsiteX2" fmla="*/ 88897 w 6985570"/>
              <a:gd name="connsiteY2" fmla="*/ 1770350 h 4154975"/>
              <a:gd name="connsiteX3" fmla="*/ 1356445 w 6985570"/>
              <a:gd name="connsiteY3" fmla="*/ 2798262 h 4154975"/>
              <a:gd name="connsiteX4" fmla="*/ 4440180 w 6985570"/>
              <a:gd name="connsiteY4" fmla="*/ 3384738 h 4154975"/>
              <a:gd name="connsiteX5" fmla="*/ 5758178 w 6985570"/>
              <a:gd name="connsiteY5" fmla="*/ 4154096 h 4154975"/>
              <a:gd name="connsiteX6" fmla="*/ 6950050 w 6985570"/>
              <a:gd name="connsiteY6" fmla="*/ 3227084 h 4154975"/>
              <a:gd name="connsiteX7" fmla="*/ 6514922 w 6985570"/>
              <a:gd name="connsiteY7" fmla="*/ 1978455 h 4154975"/>
              <a:gd name="connsiteX8" fmla="*/ 4932064 w 6985570"/>
              <a:gd name="connsiteY8" fmla="*/ 1953230 h 4154975"/>
              <a:gd name="connsiteX9" fmla="*/ 4440180 w 6985570"/>
              <a:gd name="connsiteY9" fmla="*/ 1253241 h 4154975"/>
              <a:gd name="connsiteX10" fmla="*/ 3910459 w 6985570"/>
              <a:gd name="connsiteY10" fmla="*/ 187492 h 4154975"/>
              <a:gd name="connsiteX11" fmla="*/ 2333907 w 6985570"/>
              <a:gd name="connsiteY11" fmla="*/ 10918 h 4154975"/>
              <a:gd name="connsiteX0" fmla="*/ 2333907 w 6985570"/>
              <a:gd name="connsiteY0" fmla="*/ 42 h 4144099"/>
              <a:gd name="connsiteX1" fmla="*/ 353758 w 6985570"/>
              <a:gd name="connsiteY1" fmla="*/ 309046 h 4144099"/>
              <a:gd name="connsiteX2" fmla="*/ 88897 w 6985570"/>
              <a:gd name="connsiteY2" fmla="*/ 1759474 h 4144099"/>
              <a:gd name="connsiteX3" fmla="*/ 1356445 w 6985570"/>
              <a:gd name="connsiteY3" fmla="*/ 2787386 h 4144099"/>
              <a:gd name="connsiteX4" fmla="*/ 4440180 w 6985570"/>
              <a:gd name="connsiteY4" fmla="*/ 3373862 h 4144099"/>
              <a:gd name="connsiteX5" fmla="*/ 5758178 w 6985570"/>
              <a:gd name="connsiteY5" fmla="*/ 4143220 h 4144099"/>
              <a:gd name="connsiteX6" fmla="*/ 6950050 w 6985570"/>
              <a:gd name="connsiteY6" fmla="*/ 3216208 h 4144099"/>
              <a:gd name="connsiteX7" fmla="*/ 6514922 w 6985570"/>
              <a:gd name="connsiteY7" fmla="*/ 1967579 h 4144099"/>
              <a:gd name="connsiteX8" fmla="*/ 4932064 w 6985570"/>
              <a:gd name="connsiteY8" fmla="*/ 1942354 h 4144099"/>
              <a:gd name="connsiteX9" fmla="*/ 4440180 w 6985570"/>
              <a:gd name="connsiteY9" fmla="*/ 1242365 h 4144099"/>
              <a:gd name="connsiteX10" fmla="*/ 3960909 w 6985570"/>
              <a:gd name="connsiteY10" fmla="*/ 315353 h 4144099"/>
              <a:gd name="connsiteX11" fmla="*/ 2333907 w 6985570"/>
              <a:gd name="connsiteY11" fmla="*/ 42 h 4144099"/>
              <a:gd name="connsiteX0" fmla="*/ 2333907 w 6985570"/>
              <a:gd name="connsiteY0" fmla="*/ 42 h 4144099"/>
              <a:gd name="connsiteX1" fmla="*/ 353758 w 6985570"/>
              <a:gd name="connsiteY1" fmla="*/ 309046 h 4144099"/>
              <a:gd name="connsiteX2" fmla="*/ 88897 w 6985570"/>
              <a:gd name="connsiteY2" fmla="*/ 1759474 h 4144099"/>
              <a:gd name="connsiteX3" fmla="*/ 1356445 w 6985570"/>
              <a:gd name="connsiteY3" fmla="*/ 2787386 h 4144099"/>
              <a:gd name="connsiteX4" fmla="*/ 4440180 w 6985570"/>
              <a:gd name="connsiteY4" fmla="*/ 3373862 h 4144099"/>
              <a:gd name="connsiteX5" fmla="*/ 5758178 w 6985570"/>
              <a:gd name="connsiteY5" fmla="*/ 4143220 h 4144099"/>
              <a:gd name="connsiteX6" fmla="*/ 6950050 w 6985570"/>
              <a:gd name="connsiteY6" fmla="*/ 3216208 h 4144099"/>
              <a:gd name="connsiteX7" fmla="*/ 6514922 w 6985570"/>
              <a:gd name="connsiteY7" fmla="*/ 1967579 h 4144099"/>
              <a:gd name="connsiteX8" fmla="*/ 4932064 w 6985570"/>
              <a:gd name="connsiteY8" fmla="*/ 1942354 h 4144099"/>
              <a:gd name="connsiteX9" fmla="*/ 4332975 w 6985570"/>
              <a:gd name="connsiteY9" fmla="*/ 1393714 h 4144099"/>
              <a:gd name="connsiteX10" fmla="*/ 3960909 w 6985570"/>
              <a:gd name="connsiteY10" fmla="*/ 315353 h 4144099"/>
              <a:gd name="connsiteX11" fmla="*/ 2333907 w 6985570"/>
              <a:gd name="connsiteY11" fmla="*/ 42 h 4144099"/>
              <a:gd name="connsiteX0" fmla="*/ 2333907 w 6985570"/>
              <a:gd name="connsiteY0" fmla="*/ 42 h 4144099"/>
              <a:gd name="connsiteX1" fmla="*/ 353758 w 6985570"/>
              <a:gd name="connsiteY1" fmla="*/ 309046 h 4144099"/>
              <a:gd name="connsiteX2" fmla="*/ 88897 w 6985570"/>
              <a:gd name="connsiteY2" fmla="*/ 1759474 h 4144099"/>
              <a:gd name="connsiteX3" fmla="*/ 1356445 w 6985570"/>
              <a:gd name="connsiteY3" fmla="*/ 2787386 h 4144099"/>
              <a:gd name="connsiteX4" fmla="*/ 4440180 w 6985570"/>
              <a:gd name="connsiteY4" fmla="*/ 3373862 h 4144099"/>
              <a:gd name="connsiteX5" fmla="*/ 5758178 w 6985570"/>
              <a:gd name="connsiteY5" fmla="*/ 4143220 h 4144099"/>
              <a:gd name="connsiteX6" fmla="*/ 6950050 w 6985570"/>
              <a:gd name="connsiteY6" fmla="*/ 3216208 h 4144099"/>
              <a:gd name="connsiteX7" fmla="*/ 6514922 w 6985570"/>
              <a:gd name="connsiteY7" fmla="*/ 1967579 h 4144099"/>
              <a:gd name="connsiteX8" fmla="*/ 4932064 w 6985570"/>
              <a:gd name="connsiteY8" fmla="*/ 1942354 h 4144099"/>
              <a:gd name="connsiteX9" fmla="*/ 4332975 w 6985570"/>
              <a:gd name="connsiteY9" fmla="*/ 1393714 h 4144099"/>
              <a:gd name="connsiteX10" fmla="*/ 3960909 w 6985570"/>
              <a:gd name="connsiteY10" fmla="*/ 315353 h 4144099"/>
              <a:gd name="connsiteX11" fmla="*/ 2333907 w 6985570"/>
              <a:gd name="connsiteY11" fmla="*/ 42 h 4144099"/>
              <a:gd name="connsiteX0" fmla="*/ 2333907 w 6984578"/>
              <a:gd name="connsiteY0" fmla="*/ 42 h 4144099"/>
              <a:gd name="connsiteX1" fmla="*/ 353758 w 6984578"/>
              <a:gd name="connsiteY1" fmla="*/ 309046 h 4144099"/>
              <a:gd name="connsiteX2" fmla="*/ 88897 w 6984578"/>
              <a:gd name="connsiteY2" fmla="*/ 1759474 h 4144099"/>
              <a:gd name="connsiteX3" fmla="*/ 1356445 w 6984578"/>
              <a:gd name="connsiteY3" fmla="*/ 2787386 h 4144099"/>
              <a:gd name="connsiteX4" fmla="*/ 4440180 w 6984578"/>
              <a:gd name="connsiteY4" fmla="*/ 3373862 h 4144099"/>
              <a:gd name="connsiteX5" fmla="*/ 5758178 w 6984578"/>
              <a:gd name="connsiteY5" fmla="*/ 4143220 h 4144099"/>
              <a:gd name="connsiteX6" fmla="*/ 6950050 w 6984578"/>
              <a:gd name="connsiteY6" fmla="*/ 3216208 h 4144099"/>
              <a:gd name="connsiteX7" fmla="*/ 6508616 w 6984578"/>
              <a:gd name="connsiteY7" fmla="*/ 2276583 h 4144099"/>
              <a:gd name="connsiteX8" fmla="*/ 4932064 w 6984578"/>
              <a:gd name="connsiteY8" fmla="*/ 1942354 h 4144099"/>
              <a:gd name="connsiteX9" fmla="*/ 4332975 w 6984578"/>
              <a:gd name="connsiteY9" fmla="*/ 1393714 h 4144099"/>
              <a:gd name="connsiteX10" fmla="*/ 3960909 w 6984578"/>
              <a:gd name="connsiteY10" fmla="*/ 315353 h 4144099"/>
              <a:gd name="connsiteX11" fmla="*/ 2333907 w 6984578"/>
              <a:gd name="connsiteY11" fmla="*/ 42 h 4144099"/>
              <a:gd name="connsiteX0" fmla="*/ 2333907 w 6985507"/>
              <a:gd name="connsiteY0" fmla="*/ 42 h 4144099"/>
              <a:gd name="connsiteX1" fmla="*/ 353758 w 6985507"/>
              <a:gd name="connsiteY1" fmla="*/ 309046 h 4144099"/>
              <a:gd name="connsiteX2" fmla="*/ 88897 w 6985507"/>
              <a:gd name="connsiteY2" fmla="*/ 1759474 h 4144099"/>
              <a:gd name="connsiteX3" fmla="*/ 1356445 w 6985507"/>
              <a:gd name="connsiteY3" fmla="*/ 2787386 h 4144099"/>
              <a:gd name="connsiteX4" fmla="*/ 4440180 w 6985507"/>
              <a:gd name="connsiteY4" fmla="*/ 3373862 h 4144099"/>
              <a:gd name="connsiteX5" fmla="*/ 5758178 w 6985507"/>
              <a:gd name="connsiteY5" fmla="*/ 4143220 h 4144099"/>
              <a:gd name="connsiteX6" fmla="*/ 6950050 w 6985507"/>
              <a:gd name="connsiteY6" fmla="*/ 3216208 h 4144099"/>
              <a:gd name="connsiteX7" fmla="*/ 6508616 w 6985507"/>
              <a:gd name="connsiteY7" fmla="*/ 2276583 h 4144099"/>
              <a:gd name="connsiteX8" fmla="*/ 4869002 w 6985507"/>
              <a:gd name="connsiteY8" fmla="*/ 2074785 h 4144099"/>
              <a:gd name="connsiteX9" fmla="*/ 4332975 w 6985507"/>
              <a:gd name="connsiteY9" fmla="*/ 1393714 h 4144099"/>
              <a:gd name="connsiteX10" fmla="*/ 3960909 w 6985507"/>
              <a:gd name="connsiteY10" fmla="*/ 315353 h 4144099"/>
              <a:gd name="connsiteX11" fmla="*/ 2333907 w 6985507"/>
              <a:gd name="connsiteY11" fmla="*/ 42 h 4144099"/>
              <a:gd name="connsiteX0" fmla="*/ 2333907 w 6978212"/>
              <a:gd name="connsiteY0" fmla="*/ 42 h 4144099"/>
              <a:gd name="connsiteX1" fmla="*/ 353758 w 6978212"/>
              <a:gd name="connsiteY1" fmla="*/ 309046 h 4144099"/>
              <a:gd name="connsiteX2" fmla="*/ 88897 w 6978212"/>
              <a:gd name="connsiteY2" fmla="*/ 1759474 h 4144099"/>
              <a:gd name="connsiteX3" fmla="*/ 1356445 w 6978212"/>
              <a:gd name="connsiteY3" fmla="*/ 2787386 h 4144099"/>
              <a:gd name="connsiteX4" fmla="*/ 4440180 w 6978212"/>
              <a:gd name="connsiteY4" fmla="*/ 3373862 h 4144099"/>
              <a:gd name="connsiteX5" fmla="*/ 5758178 w 6978212"/>
              <a:gd name="connsiteY5" fmla="*/ 4143220 h 4144099"/>
              <a:gd name="connsiteX6" fmla="*/ 6950050 w 6978212"/>
              <a:gd name="connsiteY6" fmla="*/ 3216208 h 4144099"/>
              <a:gd name="connsiteX7" fmla="*/ 6458166 w 6978212"/>
              <a:gd name="connsiteY7" fmla="*/ 2125234 h 4144099"/>
              <a:gd name="connsiteX8" fmla="*/ 4869002 w 6978212"/>
              <a:gd name="connsiteY8" fmla="*/ 2074785 h 4144099"/>
              <a:gd name="connsiteX9" fmla="*/ 4332975 w 6978212"/>
              <a:gd name="connsiteY9" fmla="*/ 1393714 h 4144099"/>
              <a:gd name="connsiteX10" fmla="*/ 3960909 w 6978212"/>
              <a:gd name="connsiteY10" fmla="*/ 315353 h 4144099"/>
              <a:gd name="connsiteX11" fmla="*/ 2333907 w 6978212"/>
              <a:gd name="connsiteY11" fmla="*/ 42 h 4144099"/>
              <a:gd name="connsiteX0" fmla="*/ 2333907 w 6896476"/>
              <a:gd name="connsiteY0" fmla="*/ 42 h 4146607"/>
              <a:gd name="connsiteX1" fmla="*/ 353758 w 6896476"/>
              <a:gd name="connsiteY1" fmla="*/ 309046 h 4146607"/>
              <a:gd name="connsiteX2" fmla="*/ 88897 w 6896476"/>
              <a:gd name="connsiteY2" fmla="*/ 1759474 h 4146607"/>
              <a:gd name="connsiteX3" fmla="*/ 1356445 w 6896476"/>
              <a:gd name="connsiteY3" fmla="*/ 2787386 h 4146607"/>
              <a:gd name="connsiteX4" fmla="*/ 4440180 w 6896476"/>
              <a:gd name="connsiteY4" fmla="*/ 3373862 h 4146607"/>
              <a:gd name="connsiteX5" fmla="*/ 5758178 w 6896476"/>
              <a:gd name="connsiteY5" fmla="*/ 4143220 h 4146607"/>
              <a:gd name="connsiteX6" fmla="*/ 6861763 w 6896476"/>
              <a:gd name="connsiteY6" fmla="*/ 3052247 h 4146607"/>
              <a:gd name="connsiteX7" fmla="*/ 6458166 w 6896476"/>
              <a:gd name="connsiteY7" fmla="*/ 2125234 h 4146607"/>
              <a:gd name="connsiteX8" fmla="*/ 4869002 w 6896476"/>
              <a:gd name="connsiteY8" fmla="*/ 2074785 h 4146607"/>
              <a:gd name="connsiteX9" fmla="*/ 4332975 w 6896476"/>
              <a:gd name="connsiteY9" fmla="*/ 1393714 h 4146607"/>
              <a:gd name="connsiteX10" fmla="*/ 3960909 w 6896476"/>
              <a:gd name="connsiteY10" fmla="*/ 315353 h 4146607"/>
              <a:gd name="connsiteX11" fmla="*/ 2333907 w 6896476"/>
              <a:gd name="connsiteY11" fmla="*/ 42 h 4146607"/>
              <a:gd name="connsiteX0" fmla="*/ 2333907 w 6878291"/>
              <a:gd name="connsiteY0" fmla="*/ 42 h 4002355"/>
              <a:gd name="connsiteX1" fmla="*/ 353758 w 6878291"/>
              <a:gd name="connsiteY1" fmla="*/ 309046 h 4002355"/>
              <a:gd name="connsiteX2" fmla="*/ 88897 w 6878291"/>
              <a:gd name="connsiteY2" fmla="*/ 1759474 h 4002355"/>
              <a:gd name="connsiteX3" fmla="*/ 1356445 w 6878291"/>
              <a:gd name="connsiteY3" fmla="*/ 2787386 h 4002355"/>
              <a:gd name="connsiteX4" fmla="*/ 4440180 w 6878291"/>
              <a:gd name="connsiteY4" fmla="*/ 3373862 h 4002355"/>
              <a:gd name="connsiteX5" fmla="*/ 6054570 w 6878291"/>
              <a:gd name="connsiteY5" fmla="*/ 3998177 h 4002355"/>
              <a:gd name="connsiteX6" fmla="*/ 6861763 w 6878291"/>
              <a:gd name="connsiteY6" fmla="*/ 3052247 h 4002355"/>
              <a:gd name="connsiteX7" fmla="*/ 6458166 w 6878291"/>
              <a:gd name="connsiteY7" fmla="*/ 2125234 h 4002355"/>
              <a:gd name="connsiteX8" fmla="*/ 4869002 w 6878291"/>
              <a:gd name="connsiteY8" fmla="*/ 2074785 h 4002355"/>
              <a:gd name="connsiteX9" fmla="*/ 4332975 w 6878291"/>
              <a:gd name="connsiteY9" fmla="*/ 1393714 h 4002355"/>
              <a:gd name="connsiteX10" fmla="*/ 3960909 w 6878291"/>
              <a:gd name="connsiteY10" fmla="*/ 315353 h 4002355"/>
              <a:gd name="connsiteX11" fmla="*/ 2333907 w 6878291"/>
              <a:gd name="connsiteY11" fmla="*/ 42 h 4002355"/>
              <a:gd name="connsiteX0" fmla="*/ 2333907 w 6878291"/>
              <a:gd name="connsiteY0" fmla="*/ 42 h 3998181"/>
              <a:gd name="connsiteX1" fmla="*/ 353758 w 6878291"/>
              <a:gd name="connsiteY1" fmla="*/ 309046 h 3998181"/>
              <a:gd name="connsiteX2" fmla="*/ 88897 w 6878291"/>
              <a:gd name="connsiteY2" fmla="*/ 1759474 h 3998181"/>
              <a:gd name="connsiteX3" fmla="*/ 1356445 w 6878291"/>
              <a:gd name="connsiteY3" fmla="*/ 2787386 h 3998181"/>
              <a:gd name="connsiteX4" fmla="*/ 4433874 w 6878291"/>
              <a:gd name="connsiteY4" fmla="*/ 3064858 h 3998181"/>
              <a:gd name="connsiteX5" fmla="*/ 6054570 w 6878291"/>
              <a:gd name="connsiteY5" fmla="*/ 3998177 h 3998181"/>
              <a:gd name="connsiteX6" fmla="*/ 6861763 w 6878291"/>
              <a:gd name="connsiteY6" fmla="*/ 3052247 h 3998181"/>
              <a:gd name="connsiteX7" fmla="*/ 6458166 w 6878291"/>
              <a:gd name="connsiteY7" fmla="*/ 2125234 h 3998181"/>
              <a:gd name="connsiteX8" fmla="*/ 4869002 w 6878291"/>
              <a:gd name="connsiteY8" fmla="*/ 2074785 h 3998181"/>
              <a:gd name="connsiteX9" fmla="*/ 4332975 w 6878291"/>
              <a:gd name="connsiteY9" fmla="*/ 1393714 h 3998181"/>
              <a:gd name="connsiteX10" fmla="*/ 3960909 w 6878291"/>
              <a:gd name="connsiteY10" fmla="*/ 315353 h 3998181"/>
              <a:gd name="connsiteX11" fmla="*/ 2333907 w 6878291"/>
              <a:gd name="connsiteY11" fmla="*/ 42 h 3998181"/>
              <a:gd name="connsiteX0" fmla="*/ 2333907 w 6876857"/>
              <a:gd name="connsiteY0" fmla="*/ 42 h 3928812"/>
              <a:gd name="connsiteX1" fmla="*/ 353758 w 6876857"/>
              <a:gd name="connsiteY1" fmla="*/ 309046 h 3928812"/>
              <a:gd name="connsiteX2" fmla="*/ 88897 w 6876857"/>
              <a:gd name="connsiteY2" fmla="*/ 1759474 h 3928812"/>
              <a:gd name="connsiteX3" fmla="*/ 1356445 w 6876857"/>
              <a:gd name="connsiteY3" fmla="*/ 2787386 h 3928812"/>
              <a:gd name="connsiteX4" fmla="*/ 4433874 w 6876857"/>
              <a:gd name="connsiteY4" fmla="*/ 3064858 h 3928812"/>
              <a:gd name="connsiteX5" fmla="*/ 6079794 w 6876857"/>
              <a:gd name="connsiteY5" fmla="*/ 3928808 h 3928812"/>
              <a:gd name="connsiteX6" fmla="*/ 6861763 w 6876857"/>
              <a:gd name="connsiteY6" fmla="*/ 3052247 h 3928812"/>
              <a:gd name="connsiteX7" fmla="*/ 6458166 w 6876857"/>
              <a:gd name="connsiteY7" fmla="*/ 2125234 h 3928812"/>
              <a:gd name="connsiteX8" fmla="*/ 4869002 w 6876857"/>
              <a:gd name="connsiteY8" fmla="*/ 2074785 h 3928812"/>
              <a:gd name="connsiteX9" fmla="*/ 4332975 w 6876857"/>
              <a:gd name="connsiteY9" fmla="*/ 1393714 h 3928812"/>
              <a:gd name="connsiteX10" fmla="*/ 3960909 w 6876857"/>
              <a:gd name="connsiteY10" fmla="*/ 315353 h 3928812"/>
              <a:gd name="connsiteX11" fmla="*/ 2333907 w 6876857"/>
              <a:gd name="connsiteY11" fmla="*/ 42 h 3928812"/>
              <a:gd name="connsiteX0" fmla="*/ 2333907 w 6876857"/>
              <a:gd name="connsiteY0" fmla="*/ 42 h 3928815"/>
              <a:gd name="connsiteX1" fmla="*/ 353758 w 6876857"/>
              <a:gd name="connsiteY1" fmla="*/ 309046 h 3928815"/>
              <a:gd name="connsiteX2" fmla="*/ 88897 w 6876857"/>
              <a:gd name="connsiteY2" fmla="*/ 1759474 h 3928815"/>
              <a:gd name="connsiteX3" fmla="*/ 1356445 w 6876857"/>
              <a:gd name="connsiteY3" fmla="*/ 2787386 h 3928815"/>
              <a:gd name="connsiteX4" fmla="*/ 4433874 w 6876857"/>
              <a:gd name="connsiteY4" fmla="*/ 3064858 h 3928815"/>
              <a:gd name="connsiteX5" fmla="*/ 6079794 w 6876857"/>
              <a:gd name="connsiteY5" fmla="*/ 3928808 h 3928815"/>
              <a:gd name="connsiteX6" fmla="*/ 6861763 w 6876857"/>
              <a:gd name="connsiteY6" fmla="*/ 3052247 h 3928815"/>
              <a:gd name="connsiteX7" fmla="*/ 6458166 w 6876857"/>
              <a:gd name="connsiteY7" fmla="*/ 2125234 h 3928815"/>
              <a:gd name="connsiteX8" fmla="*/ 4869002 w 6876857"/>
              <a:gd name="connsiteY8" fmla="*/ 2074785 h 3928815"/>
              <a:gd name="connsiteX9" fmla="*/ 4332975 w 6876857"/>
              <a:gd name="connsiteY9" fmla="*/ 1393714 h 3928815"/>
              <a:gd name="connsiteX10" fmla="*/ 3960909 w 6876857"/>
              <a:gd name="connsiteY10" fmla="*/ 315353 h 3928815"/>
              <a:gd name="connsiteX11" fmla="*/ 2333907 w 6876857"/>
              <a:gd name="connsiteY11" fmla="*/ 42 h 3928815"/>
              <a:gd name="connsiteX0" fmla="*/ 2333907 w 6876857"/>
              <a:gd name="connsiteY0" fmla="*/ 42 h 3933782"/>
              <a:gd name="connsiteX1" fmla="*/ 353758 w 6876857"/>
              <a:gd name="connsiteY1" fmla="*/ 309046 h 3933782"/>
              <a:gd name="connsiteX2" fmla="*/ 88897 w 6876857"/>
              <a:gd name="connsiteY2" fmla="*/ 1759474 h 3933782"/>
              <a:gd name="connsiteX3" fmla="*/ 1356445 w 6876857"/>
              <a:gd name="connsiteY3" fmla="*/ 2787386 h 3933782"/>
              <a:gd name="connsiteX4" fmla="*/ 4433874 w 6876857"/>
              <a:gd name="connsiteY4" fmla="*/ 3064858 h 3933782"/>
              <a:gd name="connsiteX5" fmla="*/ 6079794 w 6876857"/>
              <a:gd name="connsiteY5" fmla="*/ 3928808 h 3933782"/>
              <a:gd name="connsiteX6" fmla="*/ 6861763 w 6876857"/>
              <a:gd name="connsiteY6" fmla="*/ 3052247 h 3933782"/>
              <a:gd name="connsiteX7" fmla="*/ 6458166 w 6876857"/>
              <a:gd name="connsiteY7" fmla="*/ 2125234 h 3933782"/>
              <a:gd name="connsiteX8" fmla="*/ 4869002 w 6876857"/>
              <a:gd name="connsiteY8" fmla="*/ 2074785 h 3933782"/>
              <a:gd name="connsiteX9" fmla="*/ 4332975 w 6876857"/>
              <a:gd name="connsiteY9" fmla="*/ 1393714 h 3933782"/>
              <a:gd name="connsiteX10" fmla="*/ 3960909 w 6876857"/>
              <a:gd name="connsiteY10" fmla="*/ 315353 h 3933782"/>
              <a:gd name="connsiteX11" fmla="*/ 2333907 w 6876857"/>
              <a:gd name="connsiteY11" fmla="*/ 42 h 3933782"/>
              <a:gd name="connsiteX0" fmla="*/ 2333907 w 6876857"/>
              <a:gd name="connsiteY0" fmla="*/ 42 h 3938150"/>
              <a:gd name="connsiteX1" fmla="*/ 353758 w 6876857"/>
              <a:gd name="connsiteY1" fmla="*/ 309046 h 3938150"/>
              <a:gd name="connsiteX2" fmla="*/ 88897 w 6876857"/>
              <a:gd name="connsiteY2" fmla="*/ 1759474 h 3938150"/>
              <a:gd name="connsiteX3" fmla="*/ 1356445 w 6876857"/>
              <a:gd name="connsiteY3" fmla="*/ 2787386 h 3938150"/>
              <a:gd name="connsiteX4" fmla="*/ 4433874 w 6876857"/>
              <a:gd name="connsiteY4" fmla="*/ 3064858 h 3938150"/>
              <a:gd name="connsiteX5" fmla="*/ 6079794 w 6876857"/>
              <a:gd name="connsiteY5" fmla="*/ 3928808 h 3938150"/>
              <a:gd name="connsiteX6" fmla="*/ 6861763 w 6876857"/>
              <a:gd name="connsiteY6" fmla="*/ 3052247 h 3938150"/>
              <a:gd name="connsiteX7" fmla="*/ 6458166 w 6876857"/>
              <a:gd name="connsiteY7" fmla="*/ 2125234 h 3938150"/>
              <a:gd name="connsiteX8" fmla="*/ 4869002 w 6876857"/>
              <a:gd name="connsiteY8" fmla="*/ 2074785 h 3938150"/>
              <a:gd name="connsiteX9" fmla="*/ 4332975 w 6876857"/>
              <a:gd name="connsiteY9" fmla="*/ 1393714 h 3938150"/>
              <a:gd name="connsiteX10" fmla="*/ 3960909 w 6876857"/>
              <a:gd name="connsiteY10" fmla="*/ 315353 h 3938150"/>
              <a:gd name="connsiteX11" fmla="*/ 2333907 w 6876857"/>
              <a:gd name="connsiteY11" fmla="*/ 42 h 39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76857" h="3938150">
                <a:moveTo>
                  <a:pt x="2333907" y="42"/>
                </a:moveTo>
                <a:cubicBezTo>
                  <a:pt x="1732715" y="-1009"/>
                  <a:pt x="727926" y="15807"/>
                  <a:pt x="353758" y="309046"/>
                </a:cubicBezTo>
                <a:cubicBezTo>
                  <a:pt x="-20410" y="602285"/>
                  <a:pt x="-78217" y="1346417"/>
                  <a:pt x="88897" y="1759474"/>
                </a:cubicBezTo>
                <a:cubicBezTo>
                  <a:pt x="256011" y="2172531"/>
                  <a:pt x="632282" y="2569822"/>
                  <a:pt x="1356445" y="2787386"/>
                </a:cubicBezTo>
                <a:cubicBezTo>
                  <a:pt x="2080608" y="3004950"/>
                  <a:pt x="3615118" y="2616067"/>
                  <a:pt x="4433874" y="3064858"/>
                </a:cubicBezTo>
                <a:cubicBezTo>
                  <a:pt x="5252630" y="3513649"/>
                  <a:pt x="5479653" y="4012891"/>
                  <a:pt x="6079794" y="3928808"/>
                </a:cubicBezTo>
                <a:cubicBezTo>
                  <a:pt x="6679935" y="3844725"/>
                  <a:pt x="6798701" y="3352843"/>
                  <a:pt x="6861763" y="3052247"/>
                </a:cubicBezTo>
                <a:cubicBezTo>
                  <a:pt x="6924825" y="2751651"/>
                  <a:pt x="6790293" y="2288144"/>
                  <a:pt x="6458166" y="2125234"/>
                </a:cubicBezTo>
                <a:cubicBezTo>
                  <a:pt x="6126039" y="1962324"/>
                  <a:pt x="5223200" y="2196705"/>
                  <a:pt x="4869002" y="2074785"/>
                </a:cubicBezTo>
                <a:cubicBezTo>
                  <a:pt x="4514804" y="1952865"/>
                  <a:pt x="4503242" y="1688004"/>
                  <a:pt x="4332975" y="1393714"/>
                </a:cubicBezTo>
                <a:cubicBezTo>
                  <a:pt x="4137483" y="935462"/>
                  <a:pt x="4294087" y="547632"/>
                  <a:pt x="3960909" y="315353"/>
                </a:cubicBezTo>
                <a:cubicBezTo>
                  <a:pt x="3627731" y="83074"/>
                  <a:pt x="2935099" y="1093"/>
                  <a:pt x="2333907" y="42"/>
                </a:cubicBezTo>
                <a:close/>
              </a:path>
            </a:pathLst>
          </a:custGeom>
          <a:noFill/>
          <a:ln w="254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데이터베이스 분류 - OLTP, OLAP">
            <a:extLst>
              <a:ext uri="{FF2B5EF4-FFF2-40B4-BE49-F238E27FC236}">
                <a16:creationId xmlns:a16="http://schemas.microsoft.com/office/drawing/2014/main" id="{0AD318B8-1CBE-F82D-FF7E-FA312015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21" y="1475611"/>
            <a:ext cx="940289" cy="94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F4E2D-308C-55A7-C403-D79D3014562C}"/>
              </a:ext>
            </a:extLst>
          </p:cNvPr>
          <p:cNvSpPr txBox="1"/>
          <p:nvPr/>
        </p:nvSpPr>
        <p:spPr>
          <a:xfrm>
            <a:off x="7764035" y="1000264"/>
            <a:ext cx="9233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데이터베이스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2846E-E114-F518-E2DE-FB767C21304E}"/>
              </a:ext>
            </a:extLst>
          </p:cNvPr>
          <p:cNvSpPr txBox="1"/>
          <p:nvPr/>
        </p:nvSpPr>
        <p:spPr>
          <a:xfrm>
            <a:off x="7651504" y="2538182"/>
            <a:ext cx="11669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mogoDB/MySQL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78D5F-8832-72F9-C371-723655A07DCC}"/>
              </a:ext>
            </a:extLst>
          </p:cNvPr>
          <p:cNvCxnSpPr/>
          <p:nvPr/>
        </p:nvCxnSpPr>
        <p:spPr>
          <a:xfrm>
            <a:off x="6911352" y="1899053"/>
            <a:ext cx="583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114EC-348D-D8D8-0A3C-83845DC79D57}"/>
              </a:ext>
            </a:extLst>
          </p:cNvPr>
          <p:cNvCxnSpPr/>
          <p:nvPr/>
        </p:nvCxnSpPr>
        <p:spPr>
          <a:xfrm>
            <a:off x="6911352" y="2005435"/>
            <a:ext cx="58330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2D22F4-18F5-C444-7B6E-70B48849EB00}"/>
              </a:ext>
            </a:extLst>
          </p:cNvPr>
          <p:cNvSpPr txBox="1"/>
          <p:nvPr/>
        </p:nvSpPr>
        <p:spPr>
          <a:xfrm>
            <a:off x="6850343" y="1612032"/>
            <a:ext cx="70532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/>
              <a:t>데이터저장</a:t>
            </a:r>
          </a:p>
        </p:txBody>
      </p:sp>
      <p:pic>
        <p:nvPicPr>
          <p:cNvPr id="33" name="Picture 6" descr="모니터 화면 - 무료 비즈니스 및 금융개 아이콘">
            <a:extLst>
              <a:ext uri="{FF2B5EF4-FFF2-40B4-BE49-F238E27FC236}">
                <a16:creationId xmlns:a16="http://schemas.microsoft.com/office/drawing/2014/main" id="{479F12AE-2285-27B2-1078-C7F0257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245" y="2695360"/>
            <a:ext cx="1181115" cy="1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780567-8CC9-AC6D-14A5-3735CE3C14C7}"/>
              </a:ext>
            </a:extLst>
          </p:cNvPr>
          <p:cNvSpPr txBox="1"/>
          <p:nvPr/>
        </p:nvSpPr>
        <p:spPr>
          <a:xfrm>
            <a:off x="9918273" y="2465158"/>
            <a:ext cx="9906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제어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모니터링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DFA16C-A7B0-2E9C-C724-2A73CB18F20D}"/>
              </a:ext>
            </a:extLst>
          </p:cNvPr>
          <p:cNvSpPr txBox="1"/>
          <p:nvPr/>
        </p:nvSpPr>
        <p:spPr>
          <a:xfrm>
            <a:off x="9932468" y="1000264"/>
            <a:ext cx="8239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 분석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11DD88-AF02-5E8D-B183-08BAF40D7D76}"/>
              </a:ext>
            </a:extLst>
          </p:cNvPr>
          <p:cNvCxnSpPr>
            <a:cxnSpLocks/>
          </p:cNvCxnSpPr>
          <p:nvPr/>
        </p:nvCxnSpPr>
        <p:spPr>
          <a:xfrm>
            <a:off x="8968437" y="2763292"/>
            <a:ext cx="490116" cy="273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61460B-F76A-1AF7-4C3A-89677D8A5B1F}"/>
              </a:ext>
            </a:extLst>
          </p:cNvPr>
          <p:cNvSpPr txBox="1"/>
          <p:nvPr/>
        </p:nvSpPr>
        <p:spPr>
          <a:xfrm>
            <a:off x="9613152" y="1580216"/>
            <a:ext cx="1965538" cy="7952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Python/</a:t>
            </a:r>
            <a:r>
              <a:rPr lang="en-US" altLang="ko-KR" sz="1200" dirty="0">
                <a:solidFill>
                  <a:srgbClr val="FF0000"/>
                </a:solidFill>
              </a:rPr>
              <a:t>Jupyter notebook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머신러닝</a:t>
            </a:r>
            <a:r>
              <a:rPr lang="en-US" altLang="ko-KR" sz="1200" dirty="0"/>
              <a:t>/</a:t>
            </a:r>
            <a:r>
              <a:rPr lang="ko-KR" altLang="en-US" sz="1200" dirty="0"/>
              <a:t>뉴럴네트워크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패턴인식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45C552-8D2D-30C6-4A4E-4A819B0A4EC2}"/>
              </a:ext>
            </a:extLst>
          </p:cNvPr>
          <p:cNvCxnSpPr/>
          <p:nvPr/>
        </p:nvCxnSpPr>
        <p:spPr>
          <a:xfrm>
            <a:off x="8921845" y="1949060"/>
            <a:ext cx="583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221FE0-50E3-F081-A9CC-49B9473F3FAC}"/>
              </a:ext>
            </a:extLst>
          </p:cNvPr>
          <p:cNvSpPr txBox="1"/>
          <p:nvPr/>
        </p:nvSpPr>
        <p:spPr>
          <a:xfrm>
            <a:off x="9816428" y="3931240"/>
            <a:ext cx="12551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노드레드</a:t>
            </a:r>
            <a:r>
              <a:rPr lang="en-US" altLang="ko-KR" sz="1200" dirty="0"/>
              <a:t>/</a:t>
            </a:r>
            <a:r>
              <a:rPr lang="en-US" altLang="ko-KR" sz="1200" dirty="0">
                <a:solidFill>
                  <a:srgbClr val="FF0000"/>
                </a:solidFill>
              </a:rPr>
              <a:t>Grafana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CD3490-04BC-B391-7185-68BFA5989A1E}"/>
              </a:ext>
            </a:extLst>
          </p:cNvPr>
          <p:cNvSpPr txBox="1"/>
          <p:nvPr/>
        </p:nvSpPr>
        <p:spPr>
          <a:xfrm>
            <a:off x="9969129" y="1281927"/>
            <a:ext cx="72936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5-6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CDC17C-D6A8-E39A-6D18-AE0B6638B79B}"/>
              </a:ext>
            </a:extLst>
          </p:cNvPr>
          <p:cNvSpPr txBox="1"/>
          <p:nvPr/>
        </p:nvSpPr>
        <p:spPr>
          <a:xfrm>
            <a:off x="10219336" y="4143764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/>
              <a:t>Lecture 7</a:t>
            </a:r>
            <a:endParaRPr lang="ko-KR" altLang="en-US" sz="105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98AF60-CB4E-63EF-85AF-F3291FD9A42E}"/>
              </a:ext>
            </a:extLst>
          </p:cNvPr>
          <p:cNvSpPr txBox="1"/>
          <p:nvPr/>
        </p:nvSpPr>
        <p:spPr>
          <a:xfrm>
            <a:off x="5821790" y="2894996"/>
            <a:ext cx="4188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MQTT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1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2FA3A6-A90F-C811-9C53-54E10086ABA5}"/>
              </a:ext>
            </a:extLst>
          </p:cNvPr>
          <p:cNvSpPr txBox="1"/>
          <p:nvPr/>
        </p:nvSpPr>
        <p:spPr>
          <a:xfrm>
            <a:off x="170556" y="226193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/>
              <a:t>네트워크 구조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BAF4C2-8A01-B41D-ACAC-775CF42D73B5}"/>
              </a:ext>
            </a:extLst>
          </p:cNvPr>
          <p:cNvGrpSpPr/>
          <p:nvPr/>
        </p:nvGrpSpPr>
        <p:grpSpPr>
          <a:xfrm>
            <a:off x="7313771" y="2252134"/>
            <a:ext cx="4612620" cy="3679164"/>
            <a:chOff x="2187930" y="690462"/>
            <a:chExt cx="7104091" cy="566643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B3DB939-5392-F9AA-0179-B81172A723BD}"/>
                </a:ext>
              </a:extLst>
            </p:cNvPr>
            <p:cNvSpPr/>
            <p:nvPr/>
          </p:nvSpPr>
          <p:spPr>
            <a:xfrm>
              <a:off x="2187930" y="1202076"/>
              <a:ext cx="7104091" cy="51548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D6726-DA75-155B-2662-B20943E5F0DB}"/>
                </a:ext>
              </a:extLst>
            </p:cNvPr>
            <p:cNvSpPr txBox="1"/>
            <p:nvPr/>
          </p:nvSpPr>
          <p:spPr>
            <a:xfrm>
              <a:off x="3532152" y="690462"/>
              <a:ext cx="760863" cy="2676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b="1" dirty="0"/>
                <a:t>[ </a:t>
              </a:r>
              <a:r>
                <a:rPr lang="ko-KR" altLang="en-US" sz="1400" b="1" dirty="0"/>
                <a:t>학교 </a:t>
              </a:r>
              <a:r>
                <a:rPr lang="en-US" altLang="ko-KR" sz="1400" b="1" dirty="0"/>
                <a:t>]</a:t>
              </a:r>
              <a:endParaRPr lang="ko-KR" altLang="en-US" sz="1400" b="1" dirty="0"/>
            </a:p>
          </p:txBody>
        </p:sp>
        <p:sp>
          <p:nvSpPr>
            <p:cNvPr id="103" name="Cylinder 102">
              <a:extLst>
                <a:ext uri="{FF2B5EF4-FFF2-40B4-BE49-F238E27FC236}">
                  <a16:creationId xmlns:a16="http://schemas.microsoft.com/office/drawing/2014/main" id="{100937A9-4C17-73B8-5B88-9426B555A768}"/>
                </a:ext>
              </a:extLst>
            </p:cNvPr>
            <p:cNvSpPr/>
            <p:nvPr/>
          </p:nvSpPr>
          <p:spPr>
            <a:xfrm>
              <a:off x="5546230" y="1116078"/>
              <a:ext cx="102163" cy="135877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Cylinder 103">
              <a:extLst>
                <a:ext uri="{FF2B5EF4-FFF2-40B4-BE49-F238E27FC236}">
                  <a16:creationId xmlns:a16="http://schemas.microsoft.com/office/drawing/2014/main" id="{3ED28B13-21CD-083B-1954-798EB4DE8507}"/>
                </a:ext>
              </a:extLst>
            </p:cNvPr>
            <p:cNvSpPr/>
            <p:nvPr/>
          </p:nvSpPr>
          <p:spPr>
            <a:xfrm>
              <a:off x="5825476" y="1116078"/>
              <a:ext cx="102163" cy="135877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13607B0-0DC7-BBEB-A61F-A5C7ACB72D64}"/>
                </a:ext>
              </a:extLst>
            </p:cNvPr>
            <p:cNvSpPr txBox="1"/>
            <p:nvPr/>
          </p:nvSpPr>
          <p:spPr>
            <a:xfrm>
              <a:off x="5102015" y="1381756"/>
              <a:ext cx="1384292" cy="267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400" dirty="0"/>
                <a:t>166.104.81.31</a:t>
              </a:r>
              <a:endParaRPr lang="ko-KR" altLang="en-US" sz="14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EFFE115-87A8-D510-028B-F29786CCE269}"/>
                </a:ext>
              </a:extLst>
            </p:cNvPr>
            <p:cNvSpPr/>
            <p:nvPr/>
          </p:nvSpPr>
          <p:spPr>
            <a:xfrm>
              <a:off x="3511025" y="1746249"/>
              <a:ext cx="5523461" cy="427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8" name="Cylinder 97">
              <a:extLst>
                <a:ext uri="{FF2B5EF4-FFF2-40B4-BE49-F238E27FC236}">
                  <a16:creationId xmlns:a16="http://schemas.microsoft.com/office/drawing/2014/main" id="{2DDFC669-268C-B216-E046-754499CCE4C8}"/>
                </a:ext>
              </a:extLst>
            </p:cNvPr>
            <p:cNvSpPr/>
            <p:nvPr/>
          </p:nvSpPr>
          <p:spPr>
            <a:xfrm>
              <a:off x="5584829" y="1653106"/>
              <a:ext cx="105897" cy="140842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Cylinder 150">
              <a:extLst>
                <a:ext uri="{FF2B5EF4-FFF2-40B4-BE49-F238E27FC236}">
                  <a16:creationId xmlns:a16="http://schemas.microsoft.com/office/drawing/2014/main" id="{61D85D81-AA16-6027-0DB1-9BB34CF95395}"/>
                </a:ext>
              </a:extLst>
            </p:cNvPr>
            <p:cNvSpPr/>
            <p:nvPr/>
          </p:nvSpPr>
          <p:spPr>
            <a:xfrm>
              <a:off x="6177564" y="2868859"/>
              <a:ext cx="120644" cy="160456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BCEB817-13F1-0FE3-C594-02745416211D}"/>
                </a:ext>
              </a:extLst>
            </p:cNvPr>
            <p:cNvCxnSpPr>
              <a:cxnSpLocks/>
              <a:stCxn id="98" idx="3"/>
              <a:endCxn id="151" idx="1"/>
            </p:cNvCxnSpPr>
            <p:nvPr/>
          </p:nvCxnSpPr>
          <p:spPr>
            <a:xfrm>
              <a:off x="5637778" y="1793948"/>
              <a:ext cx="600108" cy="10749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65AA57D-CEF2-85EA-D4E3-B36C7C1EBF39}"/>
                </a:ext>
              </a:extLst>
            </p:cNvPr>
            <p:cNvSpPr/>
            <p:nvPr/>
          </p:nvSpPr>
          <p:spPr>
            <a:xfrm>
              <a:off x="5794159" y="2547910"/>
              <a:ext cx="2805139" cy="28051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E99158-86A8-DEE2-A36C-E2A2A83443BE}"/>
                </a:ext>
              </a:extLst>
            </p:cNvPr>
            <p:cNvSpPr txBox="1"/>
            <p:nvPr/>
          </p:nvSpPr>
          <p:spPr>
            <a:xfrm>
              <a:off x="6718478" y="2014048"/>
              <a:ext cx="924428" cy="267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/>
                <a:t>HYU-IOT</a:t>
              </a:r>
              <a:endParaRPr lang="ko-KR" alt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4A45DE-E332-DCE0-6A35-A843E58E6253}"/>
                </a:ext>
              </a:extLst>
            </p:cNvPr>
            <p:cNvSpPr txBox="1"/>
            <p:nvPr/>
          </p:nvSpPr>
          <p:spPr>
            <a:xfrm>
              <a:off x="6511452" y="5421250"/>
              <a:ext cx="1338480" cy="267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400" b="1" dirty="0"/>
                <a:t>라즈베리파이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6C699C-640B-830F-5157-ADA6793AB9CD}"/>
                </a:ext>
              </a:extLst>
            </p:cNvPr>
            <p:cNvGrpSpPr/>
            <p:nvPr/>
          </p:nvGrpSpPr>
          <p:grpSpPr>
            <a:xfrm>
              <a:off x="5948946" y="3619759"/>
              <a:ext cx="1212703" cy="639193"/>
              <a:chOff x="9037191" y="3214687"/>
              <a:chExt cx="937586" cy="49418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143E8A-C396-0C58-92D7-0AFEB93E006B}"/>
                  </a:ext>
                </a:extLst>
              </p:cNvPr>
              <p:cNvSpPr/>
              <p:nvPr/>
            </p:nvSpPr>
            <p:spPr>
              <a:xfrm>
                <a:off x="9132675" y="3214687"/>
                <a:ext cx="833053" cy="4941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88E93F-159F-689B-18B2-3BC135D8205B}"/>
                  </a:ext>
                </a:extLst>
              </p:cNvPr>
              <p:cNvSpPr txBox="1"/>
              <p:nvPr/>
            </p:nvSpPr>
            <p:spPr>
              <a:xfrm>
                <a:off x="9037191" y="3401225"/>
                <a:ext cx="937586" cy="219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Node-Red</a:t>
                </a:r>
                <a:endParaRPr lang="ko-KR" altLang="en-US" sz="1200" b="1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BED7A7-7599-3DA6-407C-1A8EC505420A}"/>
                </a:ext>
              </a:extLst>
            </p:cNvPr>
            <p:cNvGrpSpPr/>
            <p:nvPr/>
          </p:nvGrpSpPr>
          <p:grpSpPr>
            <a:xfrm>
              <a:off x="7287257" y="3602436"/>
              <a:ext cx="1089201" cy="639193"/>
              <a:chOff x="9132675" y="4010554"/>
              <a:chExt cx="842102" cy="49418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2BB1CE-0890-839A-F7A0-6EC1E62170B2}"/>
                  </a:ext>
                </a:extLst>
              </p:cNvPr>
              <p:cNvSpPr/>
              <p:nvPr/>
            </p:nvSpPr>
            <p:spPr>
              <a:xfrm>
                <a:off x="9132675" y="4010554"/>
                <a:ext cx="833053" cy="4941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7F2886-B5D6-11B7-6B02-153B456A27DD}"/>
                  </a:ext>
                </a:extLst>
              </p:cNvPr>
              <p:cNvSpPr txBox="1"/>
              <p:nvPr/>
            </p:nvSpPr>
            <p:spPr>
              <a:xfrm>
                <a:off x="9143872" y="4197092"/>
                <a:ext cx="830905" cy="177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 dirty="0" err="1"/>
                  <a:t>Mysql</a:t>
                </a:r>
                <a:endParaRPr lang="ko-KR" altLang="en-US" sz="1200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414AC-C2A5-A999-F891-985F7842A341}"/>
                </a:ext>
              </a:extLst>
            </p:cNvPr>
            <p:cNvSpPr txBox="1"/>
            <p:nvPr/>
          </p:nvSpPr>
          <p:spPr>
            <a:xfrm>
              <a:off x="6957281" y="2257966"/>
              <a:ext cx="1384292" cy="2676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/>
                <a:t>192.168.0.200</a:t>
              </a:r>
              <a:endParaRPr lang="ko-KR" altLang="en-US" sz="14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6B1529-8D20-6063-8888-1944639FE624}"/>
                </a:ext>
              </a:extLst>
            </p:cNvPr>
            <p:cNvSpPr txBox="1"/>
            <p:nvPr/>
          </p:nvSpPr>
          <p:spPr>
            <a:xfrm>
              <a:off x="7007456" y="1309275"/>
              <a:ext cx="766838" cy="2676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/>
                <a:t>hyu-iot</a:t>
              </a:r>
              <a:endParaRPr lang="ko-KR" altLang="en-US" sz="14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37A4CB-B8C6-9AE0-0F0B-49787DBE91D9}"/>
                </a:ext>
              </a:extLst>
            </p:cNvPr>
            <p:cNvSpPr txBox="1"/>
            <p:nvPr/>
          </p:nvSpPr>
          <p:spPr>
            <a:xfrm>
              <a:off x="5200308" y="1827988"/>
              <a:ext cx="382423" cy="210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1880</a:t>
              </a:r>
              <a:endParaRPr lang="ko-KR" altLang="en-US" sz="11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D343A3-59CB-47EF-73CF-4AF78EABEAB4}"/>
                </a:ext>
              </a:extLst>
            </p:cNvPr>
            <p:cNvSpPr txBox="1"/>
            <p:nvPr/>
          </p:nvSpPr>
          <p:spPr>
            <a:xfrm>
              <a:off x="5623642" y="2827053"/>
              <a:ext cx="382423" cy="210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1880</a:t>
              </a:r>
              <a:endParaRPr lang="ko-KR" altLang="en-US" sz="1100" b="1" dirty="0"/>
            </a:p>
          </p:txBody>
        </p:sp>
        <p:sp>
          <p:nvSpPr>
            <p:cNvPr id="43" name="Cylinder 42">
              <a:extLst>
                <a:ext uri="{FF2B5EF4-FFF2-40B4-BE49-F238E27FC236}">
                  <a16:creationId xmlns:a16="http://schemas.microsoft.com/office/drawing/2014/main" id="{0FE51B98-44D7-7719-4B37-24E25018A1E3}"/>
                </a:ext>
              </a:extLst>
            </p:cNvPr>
            <p:cNvSpPr/>
            <p:nvPr/>
          </p:nvSpPr>
          <p:spPr>
            <a:xfrm>
              <a:off x="6521668" y="3529316"/>
              <a:ext cx="120644" cy="160456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D47CDCF-5EBC-C929-00F0-F07B57FD8E7A}"/>
                </a:ext>
              </a:extLst>
            </p:cNvPr>
            <p:cNvCxnSpPr>
              <a:cxnSpLocks/>
              <a:stCxn id="151" idx="3"/>
              <a:endCxn id="43" idx="1"/>
            </p:cNvCxnSpPr>
            <p:nvPr/>
          </p:nvCxnSpPr>
          <p:spPr>
            <a:xfrm>
              <a:off x="6237886" y="3029315"/>
              <a:ext cx="344104" cy="5000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0D3F7E90-C3DB-566D-DD18-22AB594F999A}"/>
                </a:ext>
              </a:extLst>
            </p:cNvPr>
            <p:cNvSpPr/>
            <p:nvPr/>
          </p:nvSpPr>
          <p:spPr>
            <a:xfrm>
              <a:off x="6207129" y="1653106"/>
              <a:ext cx="105897" cy="140842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DD49DAC-C9B1-D0C1-0C16-D4BB49FD1443}"/>
                </a:ext>
              </a:extLst>
            </p:cNvPr>
            <p:cNvSpPr/>
            <p:nvPr/>
          </p:nvSpPr>
          <p:spPr>
            <a:xfrm>
              <a:off x="6603014" y="2589459"/>
              <a:ext cx="120644" cy="160456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1223C-6D13-510B-3009-05852C6F7259}"/>
                </a:ext>
              </a:extLst>
            </p:cNvPr>
            <p:cNvSpPr txBox="1"/>
            <p:nvPr/>
          </p:nvSpPr>
          <p:spPr>
            <a:xfrm>
              <a:off x="6823793" y="2674653"/>
              <a:ext cx="382423" cy="210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3306</a:t>
              </a:r>
              <a:endParaRPr lang="ko-KR" altLang="en-US" sz="1100" b="1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6DBB45BF-34B1-153B-A093-6141932BAB25}"/>
                </a:ext>
              </a:extLst>
            </p:cNvPr>
            <p:cNvSpPr/>
            <p:nvPr/>
          </p:nvSpPr>
          <p:spPr>
            <a:xfrm>
              <a:off x="7753568" y="3529316"/>
              <a:ext cx="120644" cy="160456"/>
            </a:xfrm>
            <a:prstGeom prst="can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72350A3-5BBF-F72E-449D-37D6CE466E85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6266428" y="1793948"/>
              <a:ext cx="396908" cy="7955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E8BB59D-38DE-2E39-7F3A-8DE26E8996CA}"/>
                </a:ext>
              </a:extLst>
            </p:cNvPr>
            <p:cNvCxnSpPr>
              <a:cxnSpLocks/>
              <a:stCxn id="52" idx="3"/>
              <a:endCxn id="58" idx="1"/>
            </p:cNvCxnSpPr>
            <p:nvPr/>
          </p:nvCxnSpPr>
          <p:spPr>
            <a:xfrm>
              <a:off x="6663336" y="2749915"/>
              <a:ext cx="1150554" cy="7794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3720423-E560-817A-96DA-117A8D2C0B7F}"/>
                </a:ext>
              </a:extLst>
            </p:cNvPr>
            <p:cNvSpPr txBox="1"/>
            <p:nvPr/>
          </p:nvSpPr>
          <p:spPr>
            <a:xfrm>
              <a:off x="6391993" y="1804702"/>
              <a:ext cx="382423" cy="210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3306</a:t>
              </a:r>
              <a:endParaRPr lang="ko-KR" altLang="en-US" sz="1100" b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7B9D0B4-4C5E-46F3-413E-B89A2C55C863}"/>
                </a:ext>
              </a:extLst>
            </p:cNvPr>
            <p:cNvSpPr txBox="1"/>
            <p:nvPr/>
          </p:nvSpPr>
          <p:spPr>
            <a:xfrm>
              <a:off x="7846143" y="3354103"/>
              <a:ext cx="382423" cy="210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3306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467D8E-57B4-C403-A1E8-63FA233D8CD1}"/>
                </a:ext>
              </a:extLst>
            </p:cNvPr>
            <p:cNvSpPr txBox="1"/>
            <p:nvPr/>
          </p:nvSpPr>
          <p:spPr>
            <a:xfrm>
              <a:off x="6682299" y="3283537"/>
              <a:ext cx="382423" cy="210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dirty="0"/>
                <a:t>1880</a:t>
              </a:r>
              <a:endParaRPr lang="ko-KR" altLang="en-US" sz="1100" b="1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5C81560-A921-8248-F935-F11FCB54C9EF}"/>
              </a:ext>
            </a:extLst>
          </p:cNvPr>
          <p:cNvSpPr/>
          <p:nvPr/>
        </p:nvSpPr>
        <p:spPr>
          <a:xfrm>
            <a:off x="4039677" y="323631"/>
            <a:ext cx="2038569" cy="20385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DA89B-5E46-39BB-D449-0A7E109090EA}"/>
              </a:ext>
            </a:extLst>
          </p:cNvPr>
          <p:cNvSpPr txBox="1"/>
          <p:nvPr/>
        </p:nvSpPr>
        <p:spPr>
          <a:xfrm>
            <a:off x="4289253" y="993401"/>
            <a:ext cx="15503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 Broker</a:t>
            </a:r>
            <a:endParaRPr lang="ko-KR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B2040-85A1-DD4E-5DBF-E4EFC3F7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73" y="3459017"/>
            <a:ext cx="3491870" cy="23113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8427AC5-DCDA-F4B7-5649-6A0493F1383A}"/>
              </a:ext>
            </a:extLst>
          </p:cNvPr>
          <p:cNvGrpSpPr/>
          <p:nvPr/>
        </p:nvGrpSpPr>
        <p:grpSpPr>
          <a:xfrm rot="20340758">
            <a:off x="2997396" y="2334171"/>
            <a:ext cx="1441042" cy="784314"/>
            <a:chOff x="2997396" y="2334171"/>
            <a:chExt cx="1441042" cy="78431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4ADE67-1655-528B-ED67-00D4D3535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396" y="2334171"/>
              <a:ext cx="1396409" cy="659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759FFA-B9A1-ECD6-8E2A-175F51E4B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2029" y="2459156"/>
              <a:ext cx="1396409" cy="6593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A9D73F-35DB-87BE-CD2E-4AC5C078FE2E}"/>
              </a:ext>
            </a:extLst>
          </p:cNvPr>
          <p:cNvGrpSpPr/>
          <p:nvPr/>
        </p:nvGrpSpPr>
        <p:grpSpPr>
          <a:xfrm rot="3600000">
            <a:off x="5723661" y="2164838"/>
            <a:ext cx="1441042" cy="784314"/>
            <a:chOff x="2997396" y="2334171"/>
            <a:chExt cx="1441042" cy="78431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CB00607-88B0-E4F6-A7DB-58174E989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396" y="2334171"/>
              <a:ext cx="1396409" cy="659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E070BA-D6D8-D0AC-3F2F-BF16A2E51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2029" y="2459156"/>
              <a:ext cx="1396409" cy="6593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3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98B53-1297-3AD3-F2DF-ED6029B4ADEE}"/>
              </a:ext>
            </a:extLst>
          </p:cNvPr>
          <p:cNvSpPr/>
          <p:nvPr/>
        </p:nvSpPr>
        <p:spPr>
          <a:xfrm>
            <a:off x="46039" y="1658705"/>
            <a:ext cx="7577437" cy="3856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DEC5A-372E-36CB-1046-011F80815423}"/>
              </a:ext>
            </a:extLst>
          </p:cNvPr>
          <p:cNvSpPr txBox="1"/>
          <p:nvPr/>
        </p:nvSpPr>
        <p:spPr>
          <a:xfrm>
            <a:off x="1263889" y="1750757"/>
            <a:ext cx="1756501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 입력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출력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B6A0B-CBA0-8F2C-3465-EA780887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0" y="2290034"/>
            <a:ext cx="3815392" cy="23479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1CA69A-50D4-72F5-5DCB-449EA387774B}"/>
              </a:ext>
            </a:extLst>
          </p:cNvPr>
          <p:cNvCxnSpPr/>
          <p:nvPr/>
        </p:nvCxnSpPr>
        <p:spPr>
          <a:xfrm>
            <a:off x="4237425" y="3390341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878FEF-839B-FC44-9E3C-2B811ED09C0C}"/>
              </a:ext>
            </a:extLst>
          </p:cNvPr>
          <p:cNvCxnSpPr/>
          <p:nvPr/>
        </p:nvCxnSpPr>
        <p:spPr>
          <a:xfrm>
            <a:off x="4237425" y="3524905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C9F9A4-CBBB-71E0-D785-8794C4A61B81}"/>
              </a:ext>
            </a:extLst>
          </p:cNvPr>
          <p:cNvSpPr txBox="1"/>
          <p:nvPr/>
        </p:nvSpPr>
        <p:spPr>
          <a:xfrm>
            <a:off x="3927277" y="3036540"/>
            <a:ext cx="1413630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양뱡향 통신</a:t>
            </a:r>
            <a:r>
              <a:rPr lang="en-US" altLang="ko-KR" sz="1400" dirty="0"/>
              <a:t>(IOT)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BE5E1-DE9A-E06D-C458-C33050E9424C}"/>
              </a:ext>
            </a:extLst>
          </p:cNvPr>
          <p:cNvSpPr txBox="1"/>
          <p:nvPr/>
        </p:nvSpPr>
        <p:spPr>
          <a:xfrm>
            <a:off x="5998190" y="2290034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제어 컨트롤러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002B8-24E4-2FA1-FA7F-EBC0275EDBF9}"/>
              </a:ext>
            </a:extLst>
          </p:cNvPr>
          <p:cNvSpPr txBox="1"/>
          <p:nvPr/>
        </p:nvSpPr>
        <p:spPr>
          <a:xfrm>
            <a:off x="4015445" y="3743549"/>
            <a:ext cx="1083738" cy="258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F4E2D-308C-55A7-C403-D79D3014562C}"/>
              </a:ext>
            </a:extLst>
          </p:cNvPr>
          <p:cNvSpPr txBox="1"/>
          <p:nvPr/>
        </p:nvSpPr>
        <p:spPr>
          <a:xfrm>
            <a:off x="9773714" y="2290034"/>
            <a:ext cx="1078850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데이터저장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378D5F-8832-72F9-C371-723655A07DCC}"/>
              </a:ext>
            </a:extLst>
          </p:cNvPr>
          <p:cNvCxnSpPr/>
          <p:nvPr/>
        </p:nvCxnSpPr>
        <p:spPr>
          <a:xfrm>
            <a:off x="7809363" y="3375712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7114EC-348D-D8D8-0A3C-83845DC79D57}"/>
              </a:ext>
            </a:extLst>
          </p:cNvPr>
          <p:cNvCxnSpPr/>
          <p:nvPr/>
        </p:nvCxnSpPr>
        <p:spPr>
          <a:xfrm>
            <a:off x="7809363" y="3510276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2D22F4-18F5-C444-7B6E-70B48849EB00}"/>
              </a:ext>
            </a:extLst>
          </p:cNvPr>
          <p:cNvSpPr txBox="1"/>
          <p:nvPr/>
        </p:nvSpPr>
        <p:spPr>
          <a:xfrm>
            <a:off x="7706278" y="3012658"/>
            <a:ext cx="943993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데이터저장</a:t>
            </a:r>
          </a:p>
        </p:txBody>
      </p:sp>
      <p:pic>
        <p:nvPicPr>
          <p:cNvPr id="20" name="Picture 8" descr="Node-RED logo">
            <a:extLst>
              <a:ext uri="{FF2B5EF4-FFF2-40B4-BE49-F238E27FC236}">
                <a16:creationId xmlns:a16="http://schemas.microsoft.com/office/drawing/2014/main" id="{838CE8CB-06F8-61CF-22CC-AD0752F3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55" y="2793819"/>
            <a:ext cx="1483083" cy="14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6AECE0-BA13-F1CC-C08C-A6DBDCD4ADD8}"/>
              </a:ext>
            </a:extLst>
          </p:cNvPr>
          <p:cNvSpPr txBox="1"/>
          <p:nvPr/>
        </p:nvSpPr>
        <p:spPr>
          <a:xfrm>
            <a:off x="7932400" y="1617036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highlight>
                  <a:srgbClr val="C0C0C0"/>
                </a:highlight>
              </a:rPr>
              <a:t>라즈베리파이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BDA1CB-70E2-946F-0A8C-2255787AEAF7}"/>
              </a:ext>
            </a:extLst>
          </p:cNvPr>
          <p:cNvSpPr/>
          <p:nvPr/>
        </p:nvSpPr>
        <p:spPr>
          <a:xfrm>
            <a:off x="5511071" y="2029309"/>
            <a:ext cx="6063048" cy="279938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D5CD40-5FC3-4C0F-AD1C-138BC8B5EF8A}"/>
              </a:ext>
            </a:extLst>
          </p:cNvPr>
          <p:cNvGrpSpPr/>
          <p:nvPr/>
        </p:nvGrpSpPr>
        <p:grpSpPr>
          <a:xfrm>
            <a:off x="8958277" y="2891303"/>
            <a:ext cx="2506596" cy="1338711"/>
            <a:chOff x="8422795" y="2933366"/>
            <a:chExt cx="2226984" cy="1189377"/>
          </a:xfrm>
        </p:grpSpPr>
        <p:pic>
          <p:nvPicPr>
            <p:cNvPr id="30" name="Picture 4" descr="데이터베이스 분류 - OLTP, OLAP">
              <a:extLst>
                <a:ext uri="{FF2B5EF4-FFF2-40B4-BE49-F238E27FC236}">
                  <a16:creationId xmlns:a16="http://schemas.microsoft.com/office/drawing/2014/main" id="{0AD318B8-1CBE-F82D-FF7E-FA312015E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795" y="2933366"/>
              <a:ext cx="1189377" cy="118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Mysql - 무료 브랜드 및 로고개 아이콘">
              <a:extLst>
                <a:ext uri="{FF2B5EF4-FFF2-40B4-BE49-F238E27FC236}">
                  <a16:creationId xmlns:a16="http://schemas.microsoft.com/office/drawing/2014/main" id="{BA724CB5-2EB3-EABA-E0F2-99A84856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953" y="2993821"/>
              <a:ext cx="1021826" cy="102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248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2B571-1242-F802-B423-0FB3C1D23DE0}"/>
              </a:ext>
            </a:extLst>
          </p:cNvPr>
          <p:cNvGrpSpPr/>
          <p:nvPr/>
        </p:nvGrpSpPr>
        <p:grpSpPr>
          <a:xfrm>
            <a:off x="808582" y="777773"/>
            <a:ext cx="3830883" cy="5572572"/>
            <a:chOff x="893517" y="1566333"/>
            <a:chExt cx="3387494" cy="4927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EEEFD4-4151-70A8-46D9-460565FC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517" y="1566333"/>
              <a:ext cx="2877068" cy="49275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9273711-BEDE-3142-AE33-A4EECAE5A377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83" y="4551646"/>
              <a:ext cx="37805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D98699-2F76-E1BA-848B-CFE9EA02E63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83" y="1850779"/>
              <a:ext cx="35265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288655-72ED-1F27-F6C4-A33371110C14}"/>
                </a:ext>
              </a:extLst>
            </p:cNvPr>
            <p:cNvSpPr txBox="1"/>
            <p:nvPr/>
          </p:nvSpPr>
          <p:spPr>
            <a:xfrm>
              <a:off x="4147961" y="1713073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84DAA-D1D4-8B4B-C94B-0EBC4244DCBC}"/>
                </a:ext>
              </a:extLst>
            </p:cNvPr>
            <p:cNvSpPr txBox="1"/>
            <p:nvPr/>
          </p:nvSpPr>
          <p:spPr>
            <a:xfrm>
              <a:off x="4147961" y="4388540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C17AC8-C161-E438-ACA3-A451A5C2A1D5}"/>
              </a:ext>
            </a:extLst>
          </p:cNvPr>
          <p:cNvGrpSpPr/>
          <p:nvPr/>
        </p:nvGrpSpPr>
        <p:grpSpPr>
          <a:xfrm>
            <a:off x="257896" y="170102"/>
            <a:ext cx="2963561" cy="367139"/>
            <a:chOff x="257896" y="170102"/>
            <a:chExt cx="2963561" cy="3671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A9BACE-D5D1-F22E-E3F0-FD287DA1A5D9}"/>
                </a:ext>
              </a:extLst>
            </p:cNvPr>
            <p:cNvSpPr txBox="1"/>
            <p:nvPr/>
          </p:nvSpPr>
          <p:spPr>
            <a:xfrm>
              <a:off x="420522" y="232538"/>
              <a:ext cx="21552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팔레트 설치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16B280D-FA3D-079E-19A7-5E286FCD644B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48FD215-300C-A3E8-2B9C-03E5B7E231B2}"/>
              </a:ext>
            </a:extLst>
          </p:cNvPr>
          <p:cNvSpPr txBox="1"/>
          <p:nvPr/>
        </p:nvSpPr>
        <p:spPr>
          <a:xfrm>
            <a:off x="6262730" y="5101935"/>
            <a:ext cx="4143827" cy="1192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node-red-dashboard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node-red-</a:t>
            </a:r>
            <a:r>
              <a:rPr lang="en-US" altLang="ko-KR" b="1" dirty="0" err="1"/>
              <a:t>contrib</a:t>
            </a:r>
            <a:r>
              <a:rPr lang="en-US" altLang="ko-KR" b="1" dirty="0"/>
              <a:t>-</a:t>
            </a:r>
            <a:r>
              <a:rPr lang="en-US" altLang="ko-KR" b="1" dirty="0" err="1"/>
              <a:t>ui</a:t>
            </a:r>
            <a:r>
              <a:rPr lang="en-US" altLang="ko-KR" b="1" dirty="0"/>
              <a:t>-led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node-red-</a:t>
            </a:r>
            <a:r>
              <a:rPr lang="en-US" altLang="ko-KR" b="1" dirty="0" err="1"/>
              <a:t>contrib</a:t>
            </a:r>
            <a:r>
              <a:rPr lang="en-US" altLang="ko-KR" b="1" dirty="0"/>
              <a:t>-</a:t>
            </a:r>
            <a:r>
              <a:rPr lang="en-US" altLang="ko-KR" b="1" dirty="0" err="1"/>
              <a:t>stackhero-mysql</a:t>
            </a:r>
            <a:endParaRPr lang="ko-KR" alt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430EF3-5964-3E21-E2FE-5F498D4E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53" y="777773"/>
            <a:ext cx="5934955" cy="39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AFE9B-E479-7164-C1C7-165A77C5AAD5}"/>
              </a:ext>
            </a:extLst>
          </p:cNvPr>
          <p:cNvSpPr txBox="1"/>
          <p:nvPr/>
        </p:nvSpPr>
        <p:spPr>
          <a:xfrm>
            <a:off x="1011105" y="1048906"/>
            <a:ext cx="13930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/>
              <a:t>온도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습도 표시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B229B-1EC6-7F73-496A-25CD6405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6" y="1353609"/>
            <a:ext cx="5442858" cy="459609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96E724B-3C37-750D-060F-3D8C8EBDF8A2}"/>
              </a:ext>
            </a:extLst>
          </p:cNvPr>
          <p:cNvGrpSpPr/>
          <p:nvPr/>
        </p:nvGrpSpPr>
        <p:grpSpPr>
          <a:xfrm>
            <a:off x="257897" y="170102"/>
            <a:ext cx="2104304" cy="367139"/>
            <a:chOff x="257896" y="170102"/>
            <a:chExt cx="2963561" cy="3671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920D1A-4178-EFCB-C0D9-F5829F84A2D3}"/>
                </a:ext>
              </a:extLst>
            </p:cNvPr>
            <p:cNvSpPr txBox="1"/>
            <p:nvPr/>
          </p:nvSpPr>
          <p:spPr>
            <a:xfrm>
              <a:off x="420522" y="232538"/>
              <a:ext cx="16727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사용법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5E492-5EF1-1A72-9EC3-0BE7961A73F4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0FFAC4-13AB-6B25-445C-CE64008FF1BB}"/>
              </a:ext>
            </a:extLst>
          </p:cNvPr>
          <p:cNvSpPr txBox="1"/>
          <p:nvPr/>
        </p:nvSpPr>
        <p:spPr>
          <a:xfrm>
            <a:off x="5992756" y="1048906"/>
            <a:ext cx="1056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/>
              <a:t>Dashboard</a:t>
            </a:r>
            <a:endParaRPr lang="ko-KR" alt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C2241-73C7-1668-5834-A763C7566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02" y="1353609"/>
            <a:ext cx="6264830" cy="459609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585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F7499E-962E-3CFA-AB5E-D57BE979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6" y="1620356"/>
            <a:ext cx="5703992" cy="418378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3D6C5-FB51-56E0-B2D1-0F93A88A1237}"/>
              </a:ext>
            </a:extLst>
          </p:cNvPr>
          <p:cNvSpPr txBox="1"/>
          <p:nvPr/>
        </p:nvSpPr>
        <p:spPr>
          <a:xfrm>
            <a:off x="358029" y="1249818"/>
            <a:ext cx="17887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/>
              <a:t>출력 스위치 </a:t>
            </a:r>
            <a:r>
              <a:rPr lang="en-US" altLang="ko-KR" sz="1600" b="1" dirty="0"/>
              <a:t>on/off</a:t>
            </a:r>
            <a:endParaRPr lang="ko-KR" altLang="en-US" sz="16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9D26F7-EEB8-D5CB-69DB-62C6F761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20356"/>
            <a:ext cx="5789242" cy="418378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5E5DC3-3F9D-8223-873C-1964C14E4B42}"/>
              </a:ext>
            </a:extLst>
          </p:cNvPr>
          <p:cNvSpPr txBox="1"/>
          <p:nvPr/>
        </p:nvSpPr>
        <p:spPr>
          <a:xfrm>
            <a:off x="6297556" y="1249818"/>
            <a:ext cx="1056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/>
              <a:t>Dashboard</a:t>
            </a:r>
            <a:endParaRPr lang="ko-KR" altLang="en-US" sz="16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2A7C59-F157-9063-35DE-A74692812626}"/>
              </a:ext>
            </a:extLst>
          </p:cNvPr>
          <p:cNvGrpSpPr/>
          <p:nvPr/>
        </p:nvGrpSpPr>
        <p:grpSpPr>
          <a:xfrm>
            <a:off x="257897" y="170102"/>
            <a:ext cx="2104304" cy="367139"/>
            <a:chOff x="257896" y="170102"/>
            <a:chExt cx="2963561" cy="3671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8632E-9C13-FDE1-FEDD-0ADD8E00856E}"/>
                </a:ext>
              </a:extLst>
            </p:cNvPr>
            <p:cNvSpPr txBox="1"/>
            <p:nvPr/>
          </p:nvSpPr>
          <p:spPr>
            <a:xfrm>
              <a:off x="420522" y="232538"/>
              <a:ext cx="16727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사용법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007441-3005-C1C5-8089-1AE33F249E34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651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E4B315-7489-89AF-5CBC-E28B4C26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81" y="1183440"/>
            <a:ext cx="9175985" cy="519483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79A6E-5488-939A-00A8-7A3294E3D62E}"/>
              </a:ext>
            </a:extLst>
          </p:cNvPr>
          <p:cNvSpPr txBox="1"/>
          <p:nvPr/>
        </p:nvSpPr>
        <p:spPr>
          <a:xfrm>
            <a:off x="1754989" y="769988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/>
              <a:t>스케줄러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31465E-D9BE-C466-C623-5C8DB8857335}"/>
              </a:ext>
            </a:extLst>
          </p:cNvPr>
          <p:cNvGrpSpPr/>
          <p:nvPr/>
        </p:nvGrpSpPr>
        <p:grpSpPr>
          <a:xfrm>
            <a:off x="257897" y="170102"/>
            <a:ext cx="2104304" cy="367139"/>
            <a:chOff x="257896" y="170102"/>
            <a:chExt cx="2963561" cy="367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B22932-9DA4-F7C6-A9FB-FE75A0A21E79}"/>
                </a:ext>
              </a:extLst>
            </p:cNvPr>
            <p:cNvSpPr txBox="1"/>
            <p:nvPr/>
          </p:nvSpPr>
          <p:spPr>
            <a:xfrm>
              <a:off x="420522" y="232538"/>
              <a:ext cx="16727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사용법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B4D76C-C4B7-2BD9-C7F4-7F1BC09A1DF7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53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E47F3-9151-E611-8CCC-EBB75582F15A}"/>
              </a:ext>
            </a:extLst>
          </p:cNvPr>
          <p:cNvSpPr/>
          <p:nvPr/>
        </p:nvSpPr>
        <p:spPr>
          <a:xfrm>
            <a:off x="5581254" y="1345439"/>
            <a:ext cx="6416013" cy="38784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1CA69A-50D4-72F5-5DCB-449EA387774B}"/>
              </a:ext>
            </a:extLst>
          </p:cNvPr>
          <p:cNvCxnSpPr/>
          <p:nvPr/>
        </p:nvCxnSpPr>
        <p:spPr>
          <a:xfrm>
            <a:off x="4573975" y="3379645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878FEF-839B-FC44-9E3C-2B811ED09C0C}"/>
              </a:ext>
            </a:extLst>
          </p:cNvPr>
          <p:cNvCxnSpPr/>
          <p:nvPr/>
        </p:nvCxnSpPr>
        <p:spPr>
          <a:xfrm>
            <a:off x="4573975" y="3514209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C9F9A4-CBBB-71E0-D785-8794C4A61B81}"/>
              </a:ext>
            </a:extLst>
          </p:cNvPr>
          <p:cNvSpPr txBox="1"/>
          <p:nvPr/>
        </p:nvSpPr>
        <p:spPr>
          <a:xfrm>
            <a:off x="4263827" y="3025844"/>
            <a:ext cx="1413630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양뱡향 통신</a:t>
            </a:r>
            <a:r>
              <a:rPr lang="en-US" altLang="ko-KR" sz="1400" dirty="0"/>
              <a:t>(IOT)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BE5E1-DE9A-E06D-C458-C33050E9424C}"/>
              </a:ext>
            </a:extLst>
          </p:cNvPr>
          <p:cNvSpPr txBox="1"/>
          <p:nvPr/>
        </p:nvSpPr>
        <p:spPr>
          <a:xfrm>
            <a:off x="6296640" y="2279338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제어 컨트롤러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5002B8-24E4-2FA1-FA7F-EBC0275EDBF9}"/>
              </a:ext>
            </a:extLst>
          </p:cNvPr>
          <p:cNvSpPr txBox="1"/>
          <p:nvPr/>
        </p:nvSpPr>
        <p:spPr>
          <a:xfrm>
            <a:off x="4351995" y="3732853"/>
            <a:ext cx="1083738" cy="258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MQTT</a:t>
            </a: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EF1C7779-3778-37D8-9062-5785D378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93" y="2318969"/>
            <a:ext cx="3313038" cy="2192956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979DEC5A-372E-36CB-1046-011F80815423}"/>
              </a:ext>
            </a:extLst>
          </p:cNvPr>
          <p:cNvSpPr txBox="1"/>
          <p:nvPr/>
        </p:nvSpPr>
        <p:spPr>
          <a:xfrm>
            <a:off x="1562339" y="1740061"/>
            <a:ext cx="1756501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 입력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출력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F4E2D-308C-55A7-C403-D79D3014562C}"/>
              </a:ext>
            </a:extLst>
          </p:cNvPr>
          <p:cNvSpPr txBox="1"/>
          <p:nvPr/>
        </p:nvSpPr>
        <p:spPr>
          <a:xfrm>
            <a:off x="10072164" y="2279338"/>
            <a:ext cx="1078850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데이터저장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78D5F-8832-72F9-C371-723655A07DCC}"/>
              </a:ext>
            </a:extLst>
          </p:cNvPr>
          <p:cNvCxnSpPr/>
          <p:nvPr/>
        </p:nvCxnSpPr>
        <p:spPr>
          <a:xfrm>
            <a:off x="8107813" y="3365016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114EC-348D-D8D8-0A3C-83845DC79D57}"/>
              </a:ext>
            </a:extLst>
          </p:cNvPr>
          <p:cNvCxnSpPr/>
          <p:nvPr/>
        </p:nvCxnSpPr>
        <p:spPr>
          <a:xfrm>
            <a:off x="8107813" y="3499580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2D22F4-18F5-C444-7B6E-70B48849EB00}"/>
              </a:ext>
            </a:extLst>
          </p:cNvPr>
          <p:cNvSpPr txBox="1"/>
          <p:nvPr/>
        </p:nvSpPr>
        <p:spPr>
          <a:xfrm>
            <a:off x="8004728" y="3001962"/>
            <a:ext cx="943993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데이터저장</a:t>
            </a:r>
          </a:p>
        </p:txBody>
      </p:sp>
      <p:pic>
        <p:nvPicPr>
          <p:cNvPr id="3" name="Picture 8" descr="Node-RED logo">
            <a:extLst>
              <a:ext uri="{FF2B5EF4-FFF2-40B4-BE49-F238E27FC236}">
                <a16:creationId xmlns:a16="http://schemas.microsoft.com/office/drawing/2014/main" id="{838CE8CB-06F8-61CF-22CC-AD0752F3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05" y="2783123"/>
            <a:ext cx="1483083" cy="14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AECE0-BA13-F1CC-C08C-A6DBDCD4ADD8}"/>
              </a:ext>
            </a:extLst>
          </p:cNvPr>
          <p:cNvSpPr txBox="1"/>
          <p:nvPr/>
        </p:nvSpPr>
        <p:spPr>
          <a:xfrm>
            <a:off x="8491200" y="1606340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highlight>
                  <a:srgbClr val="C0C0C0"/>
                </a:highlight>
              </a:rPr>
              <a:t>라즈베리파이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BDA1CB-70E2-946F-0A8C-2255787AEAF7}"/>
              </a:ext>
            </a:extLst>
          </p:cNvPr>
          <p:cNvSpPr/>
          <p:nvPr/>
        </p:nvSpPr>
        <p:spPr>
          <a:xfrm>
            <a:off x="5809521" y="2018613"/>
            <a:ext cx="6063048" cy="279938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D5CD40-5FC3-4C0F-AD1C-138BC8B5EF8A}"/>
              </a:ext>
            </a:extLst>
          </p:cNvPr>
          <p:cNvGrpSpPr/>
          <p:nvPr/>
        </p:nvGrpSpPr>
        <p:grpSpPr>
          <a:xfrm>
            <a:off x="9256727" y="2880607"/>
            <a:ext cx="2506596" cy="1338711"/>
            <a:chOff x="8422795" y="2933366"/>
            <a:chExt cx="2226984" cy="1189377"/>
          </a:xfrm>
        </p:grpSpPr>
        <p:pic>
          <p:nvPicPr>
            <p:cNvPr id="15" name="Picture 4" descr="데이터베이스 분류 - OLTP, OLAP">
              <a:extLst>
                <a:ext uri="{FF2B5EF4-FFF2-40B4-BE49-F238E27FC236}">
                  <a16:creationId xmlns:a16="http://schemas.microsoft.com/office/drawing/2014/main" id="{0AD318B8-1CBE-F82D-FF7E-FA312015E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795" y="2933366"/>
              <a:ext cx="1189377" cy="118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Mysql - 무료 브랜드 및 로고개 아이콘">
              <a:extLst>
                <a:ext uri="{FF2B5EF4-FFF2-40B4-BE49-F238E27FC236}">
                  <a16:creationId xmlns:a16="http://schemas.microsoft.com/office/drawing/2014/main" id="{BA724CB5-2EB3-EABA-E0F2-99A84856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953" y="2993821"/>
              <a:ext cx="1021826" cy="102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333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B8CEEE-4622-7F48-63D7-0F831C44913B}"/>
              </a:ext>
            </a:extLst>
          </p:cNvPr>
          <p:cNvSpPr txBox="1"/>
          <p:nvPr/>
        </p:nvSpPr>
        <p:spPr>
          <a:xfrm>
            <a:off x="1237609" y="499233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컨테이너 접속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DA19E0-99C5-7493-CE16-B781578A0204}"/>
              </a:ext>
            </a:extLst>
          </p:cNvPr>
          <p:cNvGrpSpPr/>
          <p:nvPr/>
        </p:nvGrpSpPr>
        <p:grpSpPr>
          <a:xfrm>
            <a:off x="-25667" y="1153694"/>
            <a:ext cx="11322235" cy="5458861"/>
            <a:chOff x="216355" y="1346200"/>
            <a:chExt cx="11322235" cy="4877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E1413A-3338-DC85-531A-723FB469C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809" y="1383834"/>
              <a:ext cx="9716781" cy="483963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722761-0814-AFA6-7BD6-F3E97B836956}"/>
                </a:ext>
              </a:extLst>
            </p:cNvPr>
            <p:cNvCxnSpPr>
              <a:cxnSpLocks/>
            </p:cNvCxnSpPr>
            <p:nvPr/>
          </p:nvCxnSpPr>
          <p:spPr>
            <a:xfrm>
              <a:off x="3521298" y="1576712"/>
              <a:ext cx="13333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9A927-7F19-FDE4-73B1-7756043A1E2C}"/>
                </a:ext>
              </a:extLst>
            </p:cNvPr>
            <p:cNvCxnSpPr>
              <a:cxnSpLocks/>
            </p:cNvCxnSpPr>
            <p:nvPr/>
          </p:nvCxnSpPr>
          <p:spPr>
            <a:xfrm>
              <a:off x="3546698" y="2935612"/>
              <a:ext cx="38637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0F9375-0E84-1A4A-20CB-9890345E1E7D}"/>
                </a:ext>
              </a:extLst>
            </p:cNvPr>
            <p:cNvCxnSpPr>
              <a:cxnSpLocks/>
            </p:cNvCxnSpPr>
            <p:nvPr/>
          </p:nvCxnSpPr>
          <p:spPr>
            <a:xfrm>
              <a:off x="2879948" y="3132462"/>
              <a:ext cx="18063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0CF484A-E922-E373-7C58-B93383EFAF73}"/>
                </a:ext>
              </a:extLst>
            </p:cNvPr>
            <p:cNvCxnSpPr/>
            <p:nvPr/>
          </p:nvCxnSpPr>
          <p:spPr>
            <a:xfrm>
              <a:off x="1617133" y="1346200"/>
              <a:ext cx="0" cy="15155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06FB0BC-28C4-52FC-6D0E-6B4A174E342B}"/>
                </a:ext>
              </a:extLst>
            </p:cNvPr>
            <p:cNvCxnSpPr>
              <a:cxnSpLocks/>
            </p:cNvCxnSpPr>
            <p:nvPr/>
          </p:nvCxnSpPr>
          <p:spPr>
            <a:xfrm>
              <a:off x="1617133" y="3378200"/>
              <a:ext cx="0" cy="2497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EFC466-BA26-5A5E-828A-EF2E5EC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1617133" y="2980266"/>
              <a:ext cx="0" cy="2455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AD36F6-0576-0A76-0A4A-9B4F7368C97C}"/>
                </a:ext>
              </a:extLst>
            </p:cNvPr>
            <p:cNvSpPr txBox="1"/>
            <p:nvPr/>
          </p:nvSpPr>
          <p:spPr>
            <a:xfrm rot="16200000">
              <a:off x="614287" y="1941216"/>
              <a:ext cx="1471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라즈비안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D76B0-F9ED-9E3E-7858-D10830C82354}"/>
                </a:ext>
              </a:extLst>
            </p:cNvPr>
            <p:cNvSpPr txBox="1"/>
            <p:nvPr/>
          </p:nvSpPr>
          <p:spPr>
            <a:xfrm rot="16200000">
              <a:off x="614287" y="4379618"/>
              <a:ext cx="1471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/>
                <a:t>mysql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5C1826-6F10-95EA-D234-926D9C8F8DB1}"/>
                </a:ext>
              </a:extLst>
            </p:cNvPr>
            <p:cNvSpPr txBox="1"/>
            <p:nvPr/>
          </p:nvSpPr>
          <p:spPr>
            <a:xfrm>
              <a:off x="216355" y="2923351"/>
              <a:ext cx="1471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컨테이너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27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AC2A10-AD94-CE99-1350-87075F25D477}"/>
              </a:ext>
            </a:extLst>
          </p:cNvPr>
          <p:cNvSpPr/>
          <p:nvPr/>
        </p:nvSpPr>
        <p:spPr>
          <a:xfrm>
            <a:off x="1639381" y="2129275"/>
            <a:ext cx="2868575" cy="2345255"/>
          </a:xfrm>
          <a:prstGeom prst="roundRect">
            <a:avLst>
              <a:gd name="adj" fmla="val 5624"/>
            </a:avLst>
          </a:prstGeom>
          <a:solidFill>
            <a:schemeClr val="tx2">
              <a:lumMod val="25000"/>
              <a:lumOff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82563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82563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테이블을 생성하고 변경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삭제하는 기능을 제공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4A3350-CA99-092A-D651-F8753C502721}"/>
              </a:ext>
            </a:extLst>
          </p:cNvPr>
          <p:cNvSpPr/>
          <p:nvPr/>
        </p:nvSpPr>
        <p:spPr>
          <a:xfrm>
            <a:off x="1639381" y="1241661"/>
            <a:ext cx="2836825" cy="77950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데이터 정의어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66A851-BBEA-3C6F-63B7-F57876C5C3F6}"/>
              </a:ext>
            </a:extLst>
          </p:cNvPr>
          <p:cNvSpPr/>
          <p:nvPr/>
        </p:nvSpPr>
        <p:spPr>
          <a:xfrm>
            <a:off x="1639381" y="4591249"/>
            <a:ext cx="2868575" cy="1772975"/>
          </a:xfrm>
          <a:prstGeom prst="roundRect">
            <a:avLst>
              <a:gd name="adj" fmla="val 5624"/>
            </a:avLst>
          </a:prstGeom>
          <a:solidFill>
            <a:schemeClr val="tx2">
              <a:lumMod val="10000"/>
              <a:lumOff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CREATE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ALTER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DROP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3D5438-779F-52B1-D9C6-93AF303C3E50}"/>
              </a:ext>
            </a:extLst>
          </p:cNvPr>
          <p:cNvSpPr/>
          <p:nvPr/>
        </p:nvSpPr>
        <p:spPr>
          <a:xfrm>
            <a:off x="4671339" y="2129275"/>
            <a:ext cx="2868575" cy="2345255"/>
          </a:xfrm>
          <a:prstGeom prst="roundRect">
            <a:avLst>
              <a:gd name="adj" fmla="val 5624"/>
            </a:avLst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82563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82563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테이블에 새 데이터를 삽입하거나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저장된 데이터를 수정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삭제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검색하는 기능을 제공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247D01-0128-52AA-1F1D-4B107B5CC031}"/>
              </a:ext>
            </a:extLst>
          </p:cNvPr>
          <p:cNvSpPr/>
          <p:nvPr/>
        </p:nvSpPr>
        <p:spPr>
          <a:xfrm>
            <a:off x="4671339" y="1241661"/>
            <a:ext cx="2836825" cy="779507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데이터 조작어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06ABEA-9E98-8464-0C9D-F8C5F15EC4AA}"/>
              </a:ext>
            </a:extLst>
          </p:cNvPr>
          <p:cNvSpPr/>
          <p:nvPr/>
        </p:nvSpPr>
        <p:spPr>
          <a:xfrm>
            <a:off x="4671339" y="4591249"/>
            <a:ext cx="2868575" cy="1772975"/>
          </a:xfrm>
          <a:prstGeom prst="roundRect">
            <a:avLst>
              <a:gd name="adj" fmla="val 5624"/>
            </a:avLst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INSERT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UPDATE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DELETE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SELECT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4DAEC8-CD0C-25E1-19ED-16794E9541E2}"/>
              </a:ext>
            </a:extLst>
          </p:cNvPr>
          <p:cNvSpPr/>
          <p:nvPr/>
        </p:nvSpPr>
        <p:spPr>
          <a:xfrm>
            <a:off x="7693671" y="2129275"/>
            <a:ext cx="2868575" cy="2345255"/>
          </a:xfrm>
          <a:prstGeom prst="roundRect">
            <a:avLst>
              <a:gd name="adj" fmla="val 5624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82563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82563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보안을 위해 데이터에 대한 접근 및 사용 권한을 사용자별로 부여하거나 취소하는 기능을 제공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D16D69-DDF4-035C-E286-6A70F6ED2791}"/>
              </a:ext>
            </a:extLst>
          </p:cNvPr>
          <p:cNvSpPr/>
          <p:nvPr/>
        </p:nvSpPr>
        <p:spPr>
          <a:xfrm>
            <a:off x="7693671" y="1241661"/>
            <a:ext cx="2836825" cy="779507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데이터 제어어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09669D-A7D0-BACC-66DF-6298402DFAEC}"/>
              </a:ext>
            </a:extLst>
          </p:cNvPr>
          <p:cNvSpPr/>
          <p:nvPr/>
        </p:nvSpPr>
        <p:spPr>
          <a:xfrm>
            <a:off x="7693671" y="4591249"/>
            <a:ext cx="2868575" cy="1772975"/>
          </a:xfrm>
          <a:prstGeom prst="roundRect">
            <a:avLst>
              <a:gd name="adj" fmla="val 5624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GRANT</a:t>
            </a:r>
          </a:p>
          <a:p>
            <a:pPr marL="5397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REVOKE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05806-4365-40E9-9939-ECD0ABA5F290}"/>
              </a:ext>
            </a:extLst>
          </p:cNvPr>
          <p:cNvSpPr txBox="1"/>
          <p:nvPr/>
        </p:nvSpPr>
        <p:spPr>
          <a:xfrm>
            <a:off x="5049785" y="407116"/>
            <a:ext cx="2342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SQL </a:t>
            </a:r>
            <a:r>
              <a:rPr lang="ko-KR" altLang="en-US" sz="2800" b="1" dirty="0"/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374979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18077-3C0D-4D57-7441-36E1295F82DD}"/>
              </a:ext>
            </a:extLst>
          </p:cNvPr>
          <p:cNvSpPr txBox="1"/>
          <p:nvPr/>
        </p:nvSpPr>
        <p:spPr>
          <a:xfrm>
            <a:off x="2283846" y="1959817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리스트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보기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02BF4-F07F-3B50-36C9-A27671FC5AAF}"/>
              </a:ext>
            </a:extLst>
          </p:cNvPr>
          <p:cNvSpPr txBox="1"/>
          <p:nvPr/>
        </p:nvSpPr>
        <p:spPr>
          <a:xfrm>
            <a:off x="2498257" y="2414742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SHOW DATABASES;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99A51-F79E-462C-7005-E15576DB8998}"/>
              </a:ext>
            </a:extLst>
          </p:cNvPr>
          <p:cNvSpPr txBox="1"/>
          <p:nvPr/>
        </p:nvSpPr>
        <p:spPr>
          <a:xfrm>
            <a:off x="2283846" y="2996983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만들기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1429E-5D0D-3D22-8ADD-3776ACA9CD2B}"/>
              </a:ext>
            </a:extLst>
          </p:cNvPr>
          <p:cNvSpPr txBox="1"/>
          <p:nvPr/>
        </p:nvSpPr>
        <p:spPr>
          <a:xfrm>
            <a:off x="2498257" y="3451908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CREATE DATABASE </a:t>
            </a:r>
            <a:r>
              <a:rPr lang="en-US" altLang="ko-KR" sz="1600" dirty="0" err="1"/>
              <a:t>my_database</a:t>
            </a:r>
            <a:r>
              <a:rPr lang="en-US" altLang="ko-KR" sz="1600" dirty="0"/>
              <a:t>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6C732-EFC5-D762-1EB0-84FBE5405DDF}"/>
              </a:ext>
            </a:extLst>
          </p:cNvPr>
          <p:cNvSpPr txBox="1"/>
          <p:nvPr/>
        </p:nvSpPr>
        <p:spPr>
          <a:xfrm>
            <a:off x="2283846" y="4059549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지우기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D8C62-FD31-5E99-4D09-B86A10F838CF}"/>
              </a:ext>
            </a:extLst>
          </p:cNvPr>
          <p:cNvSpPr txBox="1"/>
          <p:nvPr/>
        </p:nvSpPr>
        <p:spPr>
          <a:xfrm>
            <a:off x="2498257" y="4514474"/>
            <a:ext cx="338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DROP DATABASE </a:t>
            </a:r>
            <a:r>
              <a:rPr lang="en-US" altLang="ko-KR" sz="1600" dirty="0" err="1"/>
              <a:t>my_database</a:t>
            </a:r>
            <a:r>
              <a:rPr lang="en-US" altLang="ko-KR" sz="1600" dirty="0"/>
              <a:t>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99FF2-8A9C-91D2-0F1A-E839B415EFCA}"/>
              </a:ext>
            </a:extLst>
          </p:cNvPr>
          <p:cNvSpPr txBox="1"/>
          <p:nvPr/>
        </p:nvSpPr>
        <p:spPr>
          <a:xfrm>
            <a:off x="2283846" y="5282050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사용하기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3E563-4836-889F-5971-4D83E4BB3CC4}"/>
              </a:ext>
            </a:extLst>
          </p:cNvPr>
          <p:cNvSpPr txBox="1"/>
          <p:nvPr/>
        </p:nvSpPr>
        <p:spPr>
          <a:xfrm>
            <a:off x="2498257" y="5736975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USE </a:t>
            </a:r>
            <a:r>
              <a:rPr lang="en-US" altLang="ko-KR" sz="1600" dirty="0" err="1"/>
              <a:t>my_database</a:t>
            </a:r>
            <a:r>
              <a:rPr lang="en-US" altLang="ko-KR" sz="1600" dirty="0"/>
              <a:t>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26549-8072-832E-13A9-DA169B98B615}"/>
              </a:ext>
            </a:extLst>
          </p:cNvPr>
          <p:cNvSpPr txBox="1"/>
          <p:nvPr/>
        </p:nvSpPr>
        <p:spPr>
          <a:xfrm>
            <a:off x="5851025" y="1852412"/>
            <a:ext cx="562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만들기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69454-FCBB-E0C0-77EC-9CDC29916529}"/>
              </a:ext>
            </a:extLst>
          </p:cNvPr>
          <p:cNvSpPr txBox="1"/>
          <p:nvPr/>
        </p:nvSpPr>
        <p:spPr>
          <a:xfrm>
            <a:off x="6065436" y="2307337"/>
            <a:ext cx="2822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CREATE TABLE users (</a:t>
            </a:r>
          </a:p>
          <a:p>
            <a:r>
              <a:rPr lang="en-US" altLang="ko-KR" sz="1600" dirty="0"/>
              <a:t>  id INT PRIMARY KEY,</a:t>
            </a:r>
          </a:p>
          <a:p>
            <a:r>
              <a:rPr lang="en-US" altLang="ko-KR" sz="1600" dirty="0"/>
              <a:t>  name VARCHAR(100),</a:t>
            </a:r>
          </a:p>
          <a:p>
            <a:r>
              <a:rPr lang="en-US" altLang="ko-KR" sz="1600" dirty="0"/>
              <a:t>  age INT</a:t>
            </a:r>
          </a:p>
          <a:p>
            <a:r>
              <a:rPr lang="en-US" altLang="ko-KR" sz="1600" dirty="0"/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79129-3DA6-4BDD-F343-ECD358D48D10}"/>
              </a:ext>
            </a:extLst>
          </p:cNvPr>
          <p:cNvSpPr txBox="1"/>
          <p:nvPr/>
        </p:nvSpPr>
        <p:spPr>
          <a:xfrm>
            <a:off x="5851025" y="3932164"/>
            <a:ext cx="562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수정하기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51710-6176-5719-CA60-941EDF1D1EA1}"/>
              </a:ext>
            </a:extLst>
          </p:cNvPr>
          <p:cNvSpPr txBox="1"/>
          <p:nvPr/>
        </p:nvSpPr>
        <p:spPr>
          <a:xfrm>
            <a:off x="6065436" y="4387089"/>
            <a:ext cx="562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ALTER TABLE users ADD COLUMN email VARCHAR(100);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6AB63-C25D-3A52-237E-49C3D9C2BAB9}"/>
              </a:ext>
            </a:extLst>
          </p:cNvPr>
          <p:cNvSpPr txBox="1"/>
          <p:nvPr/>
        </p:nvSpPr>
        <p:spPr>
          <a:xfrm>
            <a:off x="5851025" y="5198962"/>
            <a:ext cx="562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지우기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4A151-A148-20A1-4C53-64AA83133505}"/>
              </a:ext>
            </a:extLst>
          </p:cNvPr>
          <p:cNvSpPr txBox="1"/>
          <p:nvPr/>
        </p:nvSpPr>
        <p:spPr>
          <a:xfrm>
            <a:off x="6065436" y="5653887"/>
            <a:ext cx="562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DROP TABLE users;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74BB8-C402-BF54-0589-A0E39C5861EB}"/>
              </a:ext>
            </a:extLst>
          </p:cNvPr>
          <p:cNvSpPr txBox="1"/>
          <p:nvPr/>
        </p:nvSpPr>
        <p:spPr>
          <a:xfrm>
            <a:off x="737724" y="828096"/>
            <a:ext cx="2942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데이터 정의 언어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F59D49-C906-7D9C-5F2A-893495E2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20" y="2277079"/>
            <a:ext cx="3225729" cy="1340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6E0881B-712E-D6C6-0BBE-7A3C95ABF4C2}"/>
              </a:ext>
            </a:extLst>
          </p:cNvPr>
          <p:cNvGrpSpPr/>
          <p:nvPr/>
        </p:nvGrpSpPr>
        <p:grpSpPr>
          <a:xfrm>
            <a:off x="619063" y="2339360"/>
            <a:ext cx="1466496" cy="3198156"/>
            <a:chOff x="769013" y="1329701"/>
            <a:chExt cx="2087162" cy="45517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8CF596-B665-9A30-66BE-8AD222DB7149}"/>
                </a:ext>
              </a:extLst>
            </p:cNvPr>
            <p:cNvGrpSpPr/>
            <p:nvPr/>
          </p:nvGrpSpPr>
          <p:grpSpPr>
            <a:xfrm>
              <a:off x="813197" y="1329701"/>
              <a:ext cx="1722080" cy="2144943"/>
              <a:chOff x="597758" y="1161325"/>
              <a:chExt cx="1722080" cy="2144943"/>
            </a:xfrm>
          </p:grpSpPr>
          <p:pic>
            <p:nvPicPr>
              <p:cNvPr id="17" name="Picture 4" descr="데이터베이스 분류 - OLTP, OLAP">
                <a:extLst>
                  <a:ext uri="{FF2B5EF4-FFF2-40B4-BE49-F238E27FC236}">
                    <a16:creationId xmlns:a16="http://schemas.microsoft.com/office/drawing/2014/main" id="{42CB7F9D-DA3C-62DD-14C0-BA4A8C9624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175" y="1610605"/>
                <a:ext cx="1695663" cy="1695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A0E6D2-4DD4-0F02-A7B4-3BE11700F406}"/>
                  </a:ext>
                </a:extLst>
              </p:cNvPr>
              <p:cNvSpPr txBox="1"/>
              <p:nvPr/>
            </p:nvSpPr>
            <p:spPr>
              <a:xfrm>
                <a:off x="597758" y="1161325"/>
                <a:ext cx="1692102" cy="30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 err="1"/>
                  <a:t>my_databases</a:t>
                </a:r>
                <a:endParaRPr lang="ko-KR" altLang="en-US" sz="1400" b="1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8C6471-9AAF-7EBD-92E8-72E43E72E338}"/>
                </a:ext>
              </a:extLst>
            </p:cNvPr>
            <p:cNvGrpSpPr/>
            <p:nvPr/>
          </p:nvGrpSpPr>
          <p:grpSpPr>
            <a:xfrm>
              <a:off x="769013" y="3921587"/>
              <a:ext cx="2087162" cy="1959828"/>
              <a:chOff x="469674" y="3994745"/>
              <a:chExt cx="2271710" cy="213311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FF0E0-8411-7051-B737-036AA678677A}"/>
                  </a:ext>
                </a:extLst>
              </p:cNvPr>
              <p:cNvSpPr txBox="1"/>
              <p:nvPr/>
            </p:nvSpPr>
            <p:spPr>
              <a:xfrm>
                <a:off x="1261483" y="3994745"/>
                <a:ext cx="691912" cy="333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users</a:t>
                </a:r>
                <a:endParaRPr lang="ko-KR" altLang="en-US" sz="1400" b="1" dirty="0"/>
              </a:p>
            </p:txBody>
          </p:sp>
          <p:pic>
            <p:nvPicPr>
              <p:cNvPr id="23" name="Picture 8" descr="datatable table excel sheet database sql vector icon Stock 벡터 | Adobe Stock">
                <a:extLst>
                  <a:ext uri="{FF2B5EF4-FFF2-40B4-BE49-F238E27FC236}">
                    <a16:creationId xmlns:a16="http://schemas.microsoft.com/office/drawing/2014/main" id="{C384D3C6-1A5D-F421-109D-AE2D9DB619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2" t="17776" r="8924" b="17755"/>
              <a:stretch/>
            </p:blipFill>
            <p:spPr bwMode="auto">
              <a:xfrm>
                <a:off x="469674" y="4334904"/>
                <a:ext cx="2271710" cy="179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3391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F8C93-8348-BB59-8C46-7B968A964A27}"/>
              </a:ext>
            </a:extLst>
          </p:cNvPr>
          <p:cNvSpPr txBox="1"/>
          <p:nvPr/>
        </p:nvSpPr>
        <p:spPr>
          <a:xfrm>
            <a:off x="1442597" y="826614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System update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3D9CD-34E6-8577-2FCC-8EF9ED5E539F}"/>
              </a:ext>
            </a:extLst>
          </p:cNvPr>
          <p:cNvSpPr txBox="1"/>
          <p:nvPr/>
        </p:nvSpPr>
        <p:spPr>
          <a:xfrm>
            <a:off x="1442597" y="2892535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실행</a:t>
            </a:r>
            <a:endParaRPr lang="ko-KR" altLang="en-US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83696-84CB-26D5-EEF6-0F0F0E8EB299}"/>
              </a:ext>
            </a:extLst>
          </p:cNvPr>
          <p:cNvSpPr txBox="1"/>
          <p:nvPr/>
        </p:nvSpPr>
        <p:spPr>
          <a:xfrm>
            <a:off x="1657008" y="1281539"/>
            <a:ext cx="9478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 apt-get update </a:t>
            </a:r>
          </a:p>
          <a:p>
            <a:r>
              <a:rPr lang="en-US" altLang="ko-KR" sz="1600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 apt-get upgrade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BB34FF-3C91-720E-0453-64BE869C1AE8}"/>
              </a:ext>
            </a:extLst>
          </p:cNvPr>
          <p:cNvSpPr txBox="1"/>
          <p:nvPr/>
        </p:nvSpPr>
        <p:spPr>
          <a:xfrm>
            <a:off x="1657008" y="4257310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ko-KR" sz="1600" b="0" i="0" dirty="0">
                <a:effectLst/>
                <a:latin typeface="Courier New" panose="02070309020205020404" pitchFamily="49" charset="0"/>
              </a:rPr>
              <a:t>sudo usermod -aG docker ${USER}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E8267-0564-1555-6213-4BDFD1F4CFA1}"/>
              </a:ext>
            </a:extLst>
          </p:cNvPr>
          <p:cNvSpPr txBox="1"/>
          <p:nvPr/>
        </p:nvSpPr>
        <p:spPr>
          <a:xfrm>
            <a:off x="1657008" y="6153315"/>
            <a:ext cx="3146797" cy="31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83A42"/>
                </a:solidFill>
                <a:effectLst/>
                <a:latin typeface="SF Mono"/>
              </a:rPr>
              <a:t>sudo</a:t>
            </a:r>
            <a:r>
              <a:rPr lang="en-US" altLang="ko-KR" sz="1600" b="0" i="0" dirty="0">
                <a:solidFill>
                  <a:srgbClr val="383A42"/>
                </a:solidFill>
                <a:effectLst/>
                <a:latin typeface="SF Mono"/>
              </a:rPr>
              <a:t> </a:t>
            </a:r>
            <a:r>
              <a:rPr lang="en-US" altLang="ko-KR" sz="1600" b="0" i="0" dirty="0" err="1">
                <a:solidFill>
                  <a:srgbClr val="383A42"/>
                </a:solidFill>
                <a:effectLst/>
                <a:latin typeface="SF Mono"/>
              </a:rPr>
              <a:t>systemctl</a:t>
            </a:r>
            <a:r>
              <a:rPr lang="en-US" altLang="ko-KR" sz="1600" b="0" i="0" dirty="0">
                <a:solidFill>
                  <a:srgbClr val="383A42"/>
                </a:solidFill>
                <a:effectLst/>
                <a:latin typeface="SF Mono"/>
              </a:rPr>
              <a:t> enable docker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12478F-7601-A3B7-3F7E-172769555697}"/>
              </a:ext>
            </a:extLst>
          </p:cNvPr>
          <p:cNvSpPr txBox="1"/>
          <p:nvPr/>
        </p:nvSpPr>
        <p:spPr>
          <a:xfrm>
            <a:off x="1442598" y="5854854"/>
            <a:ext cx="45341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부팅시 </a:t>
            </a:r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자동 실행</a:t>
            </a:r>
            <a:endParaRPr lang="en-US" altLang="ko-KR" sz="16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B27F5-F8FA-410E-5DCE-0674D5F7F54A}"/>
              </a:ext>
            </a:extLst>
          </p:cNvPr>
          <p:cNvSpPr txBox="1"/>
          <p:nvPr/>
        </p:nvSpPr>
        <p:spPr>
          <a:xfrm>
            <a:off x="5042840" y="269240"/>
            <a:ext cx="15753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3BF55-2331-FB10-EB58-4D191AB7BC19}"/>
              </a:ext>
            </a:extLst>
          </p:cNvPr>
          <p:cNvSpPr txBox="1"/>
          <p:nvPr/>
        </p:nvSpPr>
        <p:spPr>
          <a:xfrm>
            <a:off x="1442597" y="3802385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권한 부여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E854A-32F3-9084-B460-537030E4CEAC}"/>
              </a:ext>
            </a:extLst>
          </p:cNvPr>
          <p:cNvSpPr txBox="1"/>
          <p:nvPr/>
        </p:nvSpPr>
        <p:spPr>
          <a:xfrm>
            <a:off x="1657008" y="2437610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curl -</a:t>
            </a:r>
            <a:r>
              <a:rPr lang="en-US" altLang="ko-KR" sz="1600" b="0" i="0" dirty="0" err="1">
                <a:effectLst/>
                <a:latin typeface="Courier New" panose="02070309020205020404" pitchFamily="49" charset="0"/>
              </a:rPr>
              <a:t>fsSL</a:t>
            </a:r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 https://get.docker.com -o get-docker.sh</a:t>
            </a:r>
            <a:endParaRPr lang="en-US" altLang="ko-KR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DC086-34F5-A5DE-5FA8-9FF07BFDA6FE}"/>
              </a:ext>
            </a:extLst>
          </p:cNvPr>
          <p:cNvSpPr txBox="1"/>
          <p:nvPr/>
        </p:nvSpPr>
        <p:spPr>
          <a:xfrm>
            <a:off x="1442597" y="1982685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 setup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파일 다운로드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6176B-759A-8DFD-789F-4AB6F755755A}"/>
              </a:ext>
            </a:extLst>
          </p:cNvPr>
          <p:cNvSpPr txBox="1"/>
          <p:nvPr/>
        </p:nvSpPr>
        <p:spPr>
          <a:xfrm>
            <a:off x="1657008" y="3347460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0" i="0" dirty="0" err="1">
                <a:effectLst/>
                <a:latin typeface="Courier New" panose="02070309020205020404" pitchFamily="49" charset="0"/>
              </a:rPr>
              <a:t>sh</a:t>
            </a:r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 get-docker.sh</a:t>
            </a:r>
            <a:endParaRPr lang="en-US" altLang="ko-KR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0E928F-D843-AD04-7B4D-31EBD282BB7C}"/>
              </a:ext>
            </a:extLst>
          </p:cNvPr>
          <p:cNvSpPr txBox="1"/>
          <p:nvPr/>
        </p:nvSpPr>
        <p:spPr>
          <a:xfrm>
            <a:off x="1657008" y="5297834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Courier New" panose="02070309020205020404" pitchFamily="49" charset="0"/>
              </a:rPr>
              <a:t>groups ${user}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BA001-A9E8-434A-6CC2-029C15AA7833}"/>
              </a:ext>
            </a:extLst>
          </p:cNvPr>
          <p:cNvSpPr txBox="1"/>
          <p:nvPr/>
        </p:nvSpPr>
        <p:spPr>
          <a:xfrm>
            <a:off x="1442597" y="4842909"/>
            <a:ext cx="947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권한 확인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1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18077-3C0D-4D57-7441-36E1295F82DD}"/>
              </a:ext>
            </a:extLst>
          </p:cNvPr>
          <p:cNvSpPr txBox="1"/>
          <p:nvPr/>
        </p:nvSpPr>
        <p:spPr>
          <a:xfrm>
            <a:off x="5266170" y="884826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테이블에 데이터 첨가하기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02BF4-F07F-3B50-36C9-A27671FC5AAF}"/>
              </a:ext>
            </a:extLst>
          </p:cNvPr>
          <p:cNvSpPr txBox="1"/>
          <p:nvPr/>
        </p:nvSpPr>
        <p:spPr>
          <a:xfrm>
            <a:off x="5480580" y="1339751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INSERT INTO users (id, name, age) VALUES (1, 'Alice', 30);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74BB8-C402-BF54-0589-A0E39C5861EB}"/>
              </a:ext>
            </a:extLst>
          </p:cNvPr>
          <p:cNvSpPr txBox="1"/>
          <p:nvPr/>
        </p:nvSpPr>
        <p:spPr>
          <a:xfrm>
            <a:off x="458533" y="705498"/>
            <a:ext cx="302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데이터 조작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3162ED-4D44-8DA1-9706-9741A8A6DA10}"/>
              </a:ext>
            </a:extLst>
          </p:cNvPr>
          <p:cNvSpPr txBox="1"/>
          <p:nvPr/>
        </p:nvSpPr>
        <p:spPr>
          <a:xfrm>
            <a:off x="5266170" y="4197841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이터 수정하기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BE090-74CB-7FB6-F3DB-4D798AB29046}"/>
              </a:ext>
            </a:extLst>
          </p:cNvPr>
          <p:cNvSpPr txBox="1"/>
          <p:nvPr/>
        </p:nvSpPr>
        <p:spPr>
          <a:xfrm>
            <a:off x="5480580" y="4652766"/>
            <a:ext cx="4880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UPDATE users SET age = 31 WHERE id = 1;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63908-7C58-89FC-5860-31B20C45F73A}"/>
              </a:ext>
            </a:extLst>
          </p:cNvPr>
          <p:cNvSpPr txBox="1"/>
          <p:nvPr/>
        </p:nvSpPr>
        <p:spPr>
          <a:xfrm>
            <a:off x="5480580" y="1797782"/>
            <a:ext cx="5985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INSERT INTO users (id, name, email, age) VALUES (2, 'John', 'john@example.com', 32), (3, 'Bob', 'bob@example.com', 25), (4, 'Charlie', 'charlie@example.com', 35);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FF147C-8678-262C-F4A6-3A3F724CD908}"/>
              </a:ext>
            </a:extLst>
          </p:cNvPr>
          <p:cNvSpPr txBox="1"/>
          <p:nvPr/>
        </p:nvSpPr>
        <p:spPr>
          <a:xfrm>
            <a:off x="5480580" y="4965070"/>
            <a:ext cx="554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UPDATE users SET age = 26 WHERE name = 'Bob';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76573A-063E-C8C1-2B78-E19E5DD1CDE8}"/>
              </a:ext>
            </a:extLst>
          </p:cNvPr>
          <p:cNvSpPr txBox="1"/>
          <p:nvPr/>
        </p:nvSpPr>
        <p:spPr>
          <a:xfrm>
            <a:off x="5266170" y="5641272"/>
            <a:ext cx="2705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이터 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삭제하기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CCED1-E781-F21A-EA0C-BF28455913F2}"/>
              </a:ext>
            </a:extLst>
          </p:cNvPr>
          <p:cNvSpPr txBox="1"/>
          <p:nvPr/>
        </p:nvSpPr>
        <p:spPr>
          <a:xfrm>
            <a:off x="5480580" y="6096197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DELETE FROM users WHERE name = 'Charlie';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DB86C-BCED-CF4D-D75B-11B7DB8183ED}"/>
              </a:ext>
            </a:extLst>
          </p:cNvPr>
          <p:cNvGrpSpPr/>
          <p:nvPr/>
        </p:nvGrpSpPr>
        <p:grpSpPr>
          <a:xfrm>
            <a:off x="484874" y="2341030"/>
            <a:ext cx="4260382" cy="3198826"/>
            <a:chOff x="2656573" y="1501541"/>
            <a:chExt cx="5778187" cy="34419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239C31-6846-A27A-C778-97C0EF1FCC0E}"/>
                </a:ext>
              </a:extLst>
            </p:cNvPr>
            <p:cNvGrpSpPr/>
            <p:nvPr/>
          </p:nvGrpSpPr>
          <p:grpSpPr>
            <a:xfrm>
              <a:off x="2656573" y="1501541"/>
              <a:ext cx="5778187" cy="635267"/>
              <a:chOff x="2656573" y="1501541"/>
              <a:chExt cx="5778187" cy="63526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C4A0A61-C296-D43D-8B6B-E7687EE9D9C5}"/>
                  </a:ext>
                </a:extLst>
              </p:cNvPr>
              <p:cNvSpPr/>
              <p:nvPr/>
            </p:nvSpPr>
            <p:spPr>
              <a:xfrm>
                <a:off x="4735630" y="1501541"/>
                <a:ext cx="3699130" cy="63526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SELECT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7B38797-EA02-72FB-4627-9C1D9BA42788}"/>
                  </a:ext>
                </a:extLst>
              </p:cNvPr>
              <p:cNvSpPr/>
              <p:nvPr/>
            </p:nvSpPr>
            <p:spPr>
              <a:xfrm>
                <a:off x="2656573" y="1501541"/>
                <a:ext cx="2117558" cy="635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데이터 검색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3C0AE9-1171-99D2-4F5E-ABCFF02FE6DB}"/>
                </a:ext>
              </a:extLst>
            </p:cNvPr>
            <p:cNvGrpSpPr/>
            <p:nvPr/>
          </p:nvGrpSpPr>
          <p:grpSpPr>
            <a:xfrm>
              <a:off x="2656573" y="2403241"/>
              <a:ext cx="5778187" cy="635267"/>
              <a:chOff x="2656573" y="2403241"/>
              <a:chExt cx="5778187" cy="63526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66B3BBF-0C8C-BAC3-1864-EE0CD4685A9C}"/>
                  </a:ext>
                </a:extLst>
              </p:cNvPr>
              <p:cNvSpPr/>
              <p:nvPr/>
            </p:nvSpPr>
            <p:spPr>
              <a:xfrm>
                <a:off x="4735630" y="2403241"/>
                <a:ext cx="3699130" cy="63526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INSERT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77E21A-EEDC-69B3-3BC9-CE2481DDDBE1}"/>
                  </a:ext>
                </a:extLst>
              </p:cNvPr>
              <p:cNvSpPr/>
              <p:nvPr/>
            </p:nvSpPr>
            <p:spPr>
              <a:xfrm>
                <a:off x="2656573" y="2403241"/>
                <a:ext cx="2117558" cy="635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데이터 삽입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4D3D0D-8FA0-FE1B-C3E4-E68E178DC895}"/>
                </a:ext>
              </a:extLst>
            </p:cNvPr>
            <p:cNvGrpSpPr/>
            <p:nvPr/>
          </p:nvGrpSpPr>
          <p:grpSpPr>
            <a:xfrm>
              <a:off x="2656573" y="3368441"/>
              <a:ext cx="5778187" cy="635267"/>
              <a:chOff x="2656573" y="3368441"/>
              <a:chExt cx="5778187" cy="63526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2968A4-A2E3-56FB-0DEB-C3BD6D24B792}"/>
                  </a:ext>
                </a:extLst>
              </p:cNvPr>
              <p:cNvSpPr/>
              <p:nvPr/>
            </p:nvSpPr>
            <p:spPr>
              <a:xfrm>
                <a:off x="4735630" y="3368441"/>
                <a:ext cx="3699130" cy="63526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UPDATE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DE41AAB-C060-C1FA-7995-36B9C47FF958}"/>
                  </a:ext>
                </a:extLst>
              </p:cNvPr>
              <p:cNvSpPr/>
              <p:nvPr/>
            </p:nvSpPr>
            <p:spPr>
              <a:xfrm>
                <a:off x="2656573" y="3368441"/>
                <a:ext cx="2117558" cy="635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데이터 수정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53AB7E-E2B5-4E45-510C-76DD5A31B26F}"/>
                </a:ext>
              </a:extLst>
            </p:cNvPr>
            <p:cNvGrpSpPr/>
            <p:nvPr/>
          </p:nvGrpSpPr>
          <p:grpSpPr>
            <a:xfrm>
              <a:off x="2656573" y="4308241"/>
              <a:ext cx="5778187" cy="635267"/>
              <a:chOff x="2656573" y="4308241"/>
              <a:chExt cx="5778187" cy="63526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B4065AE-EA80-48E9-0CD5-A153A681DE55}"/>
                  </a:ext>
                </a:extLst>
              </p:cNvPr>
              <p:cNvSpPr/>
              <p:nvPr/>
            </p:nvSpPr>
            <p:spPr>
              <a:xfrm>
                <a:off x="4735630" y="4308241"/>
                <a:ext cx="3699130" cy="63526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DELETE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C39D4D5-957E-0666-8523-A2E1416188B4}"/>
                  </a:ext>
                </a:extLst>
              </p:cNvPr>
              <p:cNvSpPr/>
              <p:nvPr/>
            </p:nvSpPr>
            <p:spPr>
              <a:xfrm>
                <a:off x="2656573" y="4308241"/>
                <a:ext cx="2117558" cy="635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데이터 삭제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118077-3C0D-4D57-7441-36E1295F82DD}"/>
              </a:ext>
            </a:extLst>
          </p:cNvPr>
          <p:cNvSpPr txBox="1"/>
          <p:nvPr/>
        </p:nvSpPr>
        <p:spPr>
          <a:xfrm>
            <a:off x="5266170" y="2935458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 조회 </a:t>
            </a:r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SELECT)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02BF4-F07F-3B50-36C9-A27671FC5AAF}"/>
              </a:ext>
            </a:extLst>
          </p:cNvPr>
          <p:cNvSpPr txBox="1"/>
          <p:nvPr/>
        </p:nvSpPr>
        <p:spPr>
          <a:xfrm>
            <a:off x="5480580" y="3268567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name, age FROM users;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956794-CDF4-372F-8957-8E57E1C1B7DC}"/>
              </a:ext>
            </a:extLst>
          </p:cNvPr>
          <p:cNvSpPr txBox="1"/>
          <p:nvPr/>
        </p:nvSpPr>
        <p:spPr>
          <a:xfrm>
            <a:off x="5480580" y="3616072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* FROM users;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57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B74BB8-C402-BF54-0589-A0E39C5861EB}"/>
              </a:ext>
            </a:extLst>
          </p:cNvPr>
          <p:cNvSpPr txBox="1"/>
          <p:nvPr/>
        </p:nvSpPr>
        <p:spPr>
          <a:xfrm>
            <a:off x="698971" y="485474"/>
            <a:ext cx="6097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데이터 조회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3162ED-4D44-8DA1-9706-9741A8A6DA10}"/>
              </a:ext>
            </a:extLst>
          </p:cNvPr>
          <p:cNvSpPr txBox="1"/>
          <p:nvPr/>
        </p:nvSpPr>
        <p:spPr>
          <a:xfrm>
            <a:off x="5215872" y="1464879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조건 데이터 조회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(WHERE)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BE090-74CB-7FB6-F3DB-4D798AB29046}"/>
              </a:ext>
            </a:extLst>
          </p:cNvPr>
          <p:cNvSpPr txBox="1"/>
          <p:nvPr/>
        </p:nvSpPr>
        <p:spPr>
          <a:xfrm>
            <a:off x="5690164" y="1836091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name FROM users WHERE age &gt; 25;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C9C8C-FDD2-46B4-2722-83A3988E566C}"/>
              </a:ext>
            </a:extLst>
          </p:cNvPr>
          <p:cNvSpPr txBox="1"/>
          <p:nvPr/>
        </p:nvSpPr>
        <p:spPr>
          <a:xfrm>
            <a:off x="5235122" y="4263087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조건 결과 정렬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(ORDER BY)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B4F99-9D83-DFD6-BF32-5F9DAE073765}"/>
              </a:ext>
            </a:extLst>
          </p:cNvPr>
          <p:cNvSpPr txBox="1"/>
          <p:nvPr/>
        </p:nvSpPr>
        <p:spPr>
          <a:xfrm>
            <a:off x="5709414" y="4640739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name, age FROM users ORDER BY age DESC;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6185E-47A7-4B13-C0A0-5A4BBEF3C4A3}"/>
              </a:ext>
            </a:extLst>
          </p:cNvPr>
          <p:cNvSpPr txBox="1"/>
          <p:nvPr/>
        </p:nvSpPr>
        <p:spPr>
          <a:xfrm>
            <a:off x="5235122" y="2440363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조건 데이터 조회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(LIKE)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62DEF-64DD-2FCF-6494-1A5F81CE31F9}"/>
              </a:ext>
            </a:extLst>
          </p:cNvPr>
          <p:cNvSpPr txBox="1"/>
          <p:nvPr/>
        </p:nvSpPr>
        <p:spPr>
          <a:xfrm>
            <a:off x="5709414" y="2882426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* FROM users WHERE email LIKE 'john%';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877E9-97D1-4186-5C9B-7053EA8C7C4B}"/>
              </a:ext>
            </a:extLst>
          </p:cNvPr>
          <p:cNvSpPr txBox="1"/>
          <p:nvPr/>
        </p:nvSpPr>
        <p:spPr>
          <a:xfrm>
            <a:off x="5709414" y="3252493"/>
            <a:ext cx="6094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* FROM users WHERE name LIKE '%</a:t>
            </a:r>
            <a:r>
              <a:rPr lang="en-US" altLang="ko-KR" sz="1600" dirty="0" err="1"/>
              <a:t>ar</a:t>
            </a:r>
            <a:r>
              <a:rPr lang="en-US" altLang="ko-KR" sz="1600" dirty="0"/>
              <a:t>%';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D4BC1B-AE71-36EA-4384-5E1ECB6B4EEF}"/>
              </a:ext>
            </a:extLst>
          </p:cNvPr>
          <p:cNvSpPr txBox="1"/>
          <p:nvPr/>
        </p:nvSpPr>
        <p:spPr>
          <a:xfrm>
            <a:off x="5709414" y="3588374"/>
            <a:ext cx="6094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* FROM users WHERE name LIKE ‘_o%';</a:t>
            </a:r>
            <a:endParaRPr lang="ko-KR" altLang="en-US"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6A9998-9341-3A10-40CC-B49CC52F18B1}"/>
              </a:ext>
            </a:extLst>
          </p:cNvPr>
          <p:cNvGrpSpPr/>
          <p:nvPr/>
        </p:nvGrpSpPr>
        <p:grpSpPr>
          <a:xfrm>
            <a:off x="440983" y="2217812"/>
            <a:ext cx="4260382" cy="590392"/>
            <a:chOff x="2656573" y="2403241"/>
            <a:chExt cx="5778187" cy="63526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69E5C59-9A61-672E-F3F9-9FB4EEEC95CF}"/>
                </a:ext>
              </a:extLst>
            </p:cNvPr>
            <p:cNvSpPr/>
            <p:nvPr/>
          </p:nvSpPr>
          <p:spPr>
            <a:xfrm>
              <a:off x="4735630" y="2403241"/>
              <a:ext cx="3699130" cy="63526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WHERE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D3516B1-D5F0-EC65-703C-4C756E5E5183}"/>
                </a:ext>
              </a:extLst>
            </p:cNvPr>
            <p:cNvSpPr/>
            <p:nvPr/>
          </p:nvSpPr>
          <p:spPr>
            <a:xfrm>
              <a:off x="2656573" y="2403241"/>
              <a:ext cx="2117558" cy="6352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조건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153571-BEC8-2BD3-2785-0A49CF338A89}"/>
              </a:ext>
            </a:extLst>
          </p:cNvPr>
          <p:cNvGrpSpPr/>
          <p:nvPr/>
        </p:nvGrpSpPr>
        <p:grpSpPr>
          <a:xfrm>
            <a:off x="440983" y="3114830"/>
            <a:ext cx="4260382" cy="590392"/>
            <a:chOff x="2656573" y="3368441"/>
            <a:chExt cx="5778187" cy="63526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50E853F-2E8C-7BF3-A487-4C987884EA8F}"/>
                </a:ext>
              </a:extLst>
            </p:cNvPr>
            <p:cNvSpPr/>
            <p:nvPr/>
          </p:nvSpPr>
          <p:spPr>
            <a:xfrm>
              <a:off x="4735630" y="3368441"/>
              <a:ext cx="3699130" cy="63526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LIKE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7829A5D-30DE-3388-244C-0847510B9BBE}"/>
                </a:ext>
              </a:extLst>
            </p:cNvPr>
            <p:cNvSpPr/>
            <p:nvPr/>
          </p:nvSpPr>
          <p:spPr>
            <a:xfrm>
              <a:off x="2656573" y="3368441"/>
              <a:ext cx="2117558" cy="6352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검색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99B90D-6065-C520-7EC3-93FFB03913DA}"/>
              </a:ext>
            </a:extLst>
          </p:cNvPr>
          <p:cNvGrpSpPr/>
          <p:nvPr/>
        </p:nvGrpSpPr>
        <p:grpSpPr>
          <a:xfrm>
            <a:off x="440983" y="3988242"/>
            <a:ext cx="4260382" cy="590392"/>
            <a:chOff x="2656573" y="4308241"/>
            <a:chExt cx="5778187" cy="63526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9F5D4C4-2338-F94E-613A-DFC5AB064126}"/>
                </a:ext>
              </a:extLst>
            </p:cNvPr>
            <p:cNvSpPr/>
            <p:nvPr/>
          </p:nvSpPr>
          <p:spPr>
            <a:xfrm>
              <a:off x="4735630" y="4308241"/>
              <a:ext cx="3699130" cy="63526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ODER BY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C04359A-D5F5-30C4-2E7C-7C34A8489F96}"/>
                </a:ext>
              </a:extLst>
            </p:cNvPr>
            <p:cNvSpPr/>
            <p:nvPr/>
          </p:nvSpPr>
          <p:spPr>
            <a:xfrm>
              <a:off x="2656573" y="4308241"/>
              <a:ext cx="2117558" cy="6352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정렬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D928F9-1A02-924E-6616-97537B21220F}"/>
              </a:ext>
            </a:extLst>
          </p:cNvPr>
          <p:cNvGrpSpPr/>
          <p:nvPr/>
        </p:nvGrpSpPr>
        <p:grpSpPr>
          <a:xfrm>
            <a:off x="440983" y="4866066"/>
            <a:ext cx="4260382" cy="590392"/>
            <a:chOff x="2656573" y="4308241"/>
            <a:chExt cx="5778187" cy="63526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B4CFF41-6129-A9B8-256F-86ED0CC314E5}"/>
                </a:ext>
              </a:extLst>
            </p:cNvPr>
            <p:cNvSpPr/>
            <p:nvPr/>
          </p:nvSpPr>
          <p:spPr>
            <a:xfrm>
              <a:off x="4735630" y="4308241"/>
              <a:ext cx="3699130" cy="63526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LIMIT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BC99038-7D68-8A9B-5DCA-70BDD443E465}"/>
                </a:ext>
              </a:extLst>
            </p:cNvPr>
            <p:cNvSpPr/>
            <p:nvPr/>
          </p:nvSpPr>
          <p:spPr>
            <a:xfrm>
              <a:off x="2656573" y="4308241"/>
              <a:ext cx="2117558" cy="6352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데이터 제한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7D0ACE3-0ED1-CFCB-8FA1-BD6E8C71E6E1}"/>
              </a:ext>
            </a:extLst>
          </p:cNvPr>
          <p:cNvSpPr txBox="1"/>
          <p:nvPr/>
        </p:nvSpPr>
        <p:spPr>
          <a:xfrm>
            <a:off x="5235122" y="5428109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조건 결과 제한 </a:t>
            </a:r>
            <a:r>
              <a:rPr lang="en-US" altLang="ko-KR" sz="16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(LIMIT)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79B18F-73DF-6A9A-2CA2-7957264E78DD}"/>
              </a:ext>
            </a:extLst>
          </p:cNvPr>
          <p:cNvSpPr txBox="1"/>
          <p:nvPr/>
        </p:nvSpPr>
        <p:spPr>
          <a:xfrm>
            <a:off x="5709415" y="5849267"/>
            <a:ext cx="6064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name, age FROM users ORDER BY age DESC LIMIT 2;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7AE38-BDCF-7CC4-8353-3EC9322A3A1D}"/>
              </a:ext>
            </a:extLst>
          </p:cNvPr>
          <p:cNvSpPr txBox="1"/>
          <p:nvPr/>
        </p:nvSpPr>
        <p:spPr>
          <a:xfrm>
            <a:off x="5709414" y="4953890"/>
            <a:ext cx="5750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SELECT name, age FROM users ORDER BY age ASC;</a:t>
            </a:r>
            <a:endParaRPr lang="en-US" altLang="ko-KR" sz="1600" b="0" i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0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9A3515A-C983-59B9-A605-E06D21031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57852"/>
              </p:ext>
            </p:extLst>
          </p:nvPr>
        </p:nvGraphicFramePr>
        <p:xfrm>
          <a:off x="1210791" y="407368"/>
          <a:ext cx="10214393" cy="6258706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</a:tblPr>
              <a:tblGrid>
                <a:gridCol w="1781911">
                  <a:extLst>
                    <a:ext uri="{9D8B030D-6E8A-4147-A177-3AD203B41FA5}">
                      <a16:colId xmlns:a16="http://schemas.microsoft.com/office/drawing/2014/main" val="1741152372"/>
                    </a:ext>
                  </a:extLst>
                </a:gridCol>
                <a:gridCol w="3625226">
                  <a:extLst>
                    <a:ext uri="{9D8B030D-6E8A-4147-A177-3AD203B41FA5}">
                      <a16:colId xmlns:a16="http://schemas.microsoft.com/office/drawing/2014/main" val="2477022133"/>
                    </a:ext>
                  </a:extLst>
                </a:gridCol>
                <a:gridCol w="1914989">
                  <a:extLst>
                    <a:ext uri="{9D8B030D-6E8A-4147-A177-3AD203B41FA5}">
                      <a16:colId xmlns:a16="http://schemas.microsoft.com/office/drawing/2014/main" val="591515599"/>
                    </a:ext>
                  </a:extLst>
                </a:gridCol>
                <a:gridCol w="2892267">
                  <a:extLst>
                    <a:ext uri="{9D8B030D-6E8A-4147-A177-3AD203B41FA5}">
                      <a16:colId xmlns:a16="http://schemas.microsoft.com/office/drawing/2014/main" val="3848034624"/>
                    </a:ext>
                  </a:extLst>
                </a:gridCol>
              </a:tblGrid>
              <a:tr h="3978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latin typeface="+mj-lt"/>
                        </a:rPr>
                        <a:t>데이터 타입</a:t>
                      </a: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cap="none" spc="0">
                          <a:solidFill>
                            <a:schemeClr val="tx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latin typeface="+mj-lt"/>
                        </a:rPr>
                        <a:t>예시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latin typeface="+mj-lt"/>
                        </a:rPr>
                        <a:t>크기</a:t>
                      </a:r>
                      <a:r>
                        <a:rPr lang="en-US" altLang="ko-KR" sz="1500" b="1" cap="none" spc="0" dirty="0">
                          <a:solidFill>
                            <a:schemeClr val="tx1"/>
                          </a:solidFill>
                          <a:latin typeface="+mj-lt"/>
                        </a:rPr>
                        <a:t>/</a:t>
                      </a:r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latin typeface="+mj-lt"/>
                        </a:rPr>
                        <a:t>제한사항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2">
                        <a:lumMod val="75000"/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35735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정수 값을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음수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양수 모두 가능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age INT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-2147483648 ~ 2147483647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30249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TINYINT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작은 범위의 정수 값을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status TINYINT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-128 ~ 127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0 ~ 255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76588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SMALLINT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작은 범위의 정수 값을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year SMALLINT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-32768 ~ 32767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50648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큰 범위의 정수 값을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(8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population BIGINT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-2^63 ~ 2^63-1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43837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부동소수점 숫자를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소수점 이하 포함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price FLOAT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소수점 이하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 정밀도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59618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큰 범위의 부동소수점 숫자를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더 높은 정밀도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temperature DOUBLE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소수점 이하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 정밀도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256784"/>
                  </a:ext>
                </a:extLst>
              </a:tr>
              <a:tr h="438061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DECIMAL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고정된 소수점 숫자를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정확한 소수점 이하 자리수 지정 가능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salary DECIMAL(10,2)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소수점 이하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75219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CHAR(n)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고정 길이의 문자열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정확히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자리의 문자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code CHAR(5)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255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33001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VARCHAR(n)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가변 길이의 문자열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자리까지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name VARCHAR(100)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65535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92337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매우 큰 텍스트 데이터를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description TEXT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65535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58208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MEDIUMTEXT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큰 텍스트 데이터를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bio MEDIUMTEXT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16,777,215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92141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매우 큰 텍스트 데이터를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article LONGTEXT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4,294,967,295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82751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날짜를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형식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: YYYY-MM-DD)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birthdate DATE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1000-01-01 ~ 9999-12-31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582550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시간을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형식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: HH:MM:SS)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appointment TIME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-838:59:59 ~ 838:59:59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07371"/>
                  </a:ext>
                </a:extLst>
              </a:tr>
              <a:tr h="438061">
                <a:tc>
                  <a:txBody>
                    <a:bodyPr/>
                    <a:lstStyle/>
                    <a:p>
                      <a:r>
                        <a:rPr lang="en-US" sz="1100" b="1" cap="none" spc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날짜와 시간을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형식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: YYYY-MM-DD HH:MM:SS)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created_at DATETIME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1000-01-01 00:00:00 ~ 9999-12-31 23:59:59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12960"/>
                  </a:ext>
                </a:extLst>
              </a:tr>
              <a:tr h="438061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UNIX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타임스탬프 형식으로 날짜와 시간을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현재 시간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updated_at TIMESTAMP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1970-01-01 00:00:01 ~ 2038-01-19 03:14:07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73750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(TRUE)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또는 거짓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(FALSE)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값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is_active BOOLEAN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0 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거짓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), 1 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참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90233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BLOB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바이너리 데이터를 저장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동영상 등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image BLOB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65,535</a:t>
                      </a:r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바이트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86631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MEDIUMBLOB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큰 바이너리 데이터를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video MEDIUMBLOB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MB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781783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LONGBLOB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50" marR="14492" marT="48423" marB="48423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>
                          <a:solidFill>
                            <a:schemeClr val="tx1"/>
                          </a:solidFill>
                        </a:rPr>
                        <a:t>매우 큰 바이너리 데이터를 저장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large_file LONGBLOB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cap="none" spc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GB</a:t>
                      </a:r>
                    </a:p>
                  </a:txBody>
                  <a:tcPr marL="62950" marR="14492" marT="48423" marB="48423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844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D201EAA-798B-0E37-4985-B119B16CE99D}"/>
              </a:ext>
            </a:extLst>
          </p:cNvPr>
          <p:cNvSpPr txBox="1"/>
          <p:nvPr/>
        </p:nvSpPr>
        <p:spPr>
          <a:xfrm>
            <a:off x="1210791" y="38037"/>
            <a:ext cx="30632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dirty="0"/>
              <a:t>[ Table </a:t>
            </a:r>
            <a:r>
              <a:rPr lang="ko-KR" altLang="en-US" sz="2000" b="1" dirty="0"/>
              <a:t>속성 테이터 타입 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175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4E022-5BCA-CDF1-3C57-45874038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1176098"/>
            <a:ext cx="10305448" cy="5114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7D41-B567-6E25-69CA-9AF1914D12B6}"/>
              </a:ext>
            </a:extLst>
          </p:cNvPr>
          <p:cNvSpPr txBox="1"/>
          <p:nvPr/>
        </p:nvSpPr>
        <p:spPr>
          <a:xfrm>
            <a:off x="4590868" y="432713"/>
            <a:ext cx="29735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b="1" dirty="0"/>
              <a:t>[ WHERE </a:t>
            </a:r>
            <a:r>
              <a:rPr lang="ko-KR" altLang="en-US" sz="2800" b="1" dirty="0"/>
              <a:t>사용법 </a:t>
            </a:r>
            <a:r>
              <a:rPr lang="en-US" altLang="ko-KR" sz="2800" b="1" dirty="0"/>
              <a:t>]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064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467DFC-F974-0048-D662-0BE3823B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46" y="3776201"/>
            <a:ext cx="9018871" cy="2649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6C66-31A5-78D0-1987-81835FDF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46" y="1680427"/>
            <a:ext cx="9018754" cy="1477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C0B04-5469-4FAE-C93B-774CB840517E}"/>
              </a:ext>
            </a:extLst>
          </p:cNvPr>
          <p:cNvSpPr txBox="1"/>
          <p:nvPr/>
        </p:nvSpPr>
        <p:spPr>
          <a:xfrm>
            <a:off x="1787892" y="122543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lt"/>
              </a:rPr>
              <a:t>와일드카드 기호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2F9F9-FFE7-DE8A-C103-56C749C1A87D}"/>
              </a:ext>
            </a:extLst>
          </p:cNvPr>
          <p:cNvSpPr txBox="1"/>
          <p:nvPr/>
        </p:nvSpPr>
        <p:spPr>
          <a:xfrm>
            <a:off x="1787892" y="340686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lt"/>
              </a:rPr>
              <a:t>LIKE </a:t>
            </a:r>
            <a:r>
              <a:rPr lang="ko-KR" altLang="en-US" b="1" dirty="0">
                <a:latin typeface="+mj-lt"/>
              </a:rPr>
              <a:t>사용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1547F-CC2E-CF96-31EE-FCBEE1F2052C}"/>
              </a:ext>
            </a:extLst>
          </p:cNvPr>
          <p:cNvSpPr txBox="1"/>
          <p:nvPr/>
        </p:nvSpPr>
        <p:spPr>
          <a:xfrm>
            <a:off x="4725622" y="432713"/>
            <a:ext cx="243335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b="1" dirty="0"/>
              <a:t>[ LIKE </a:t>
            </a:r>
            <a:r>
              <a:rPr lang="ko-KR" altLang="en-US" sz="2800" b="1" dirty="0"/>
              <a:t>사용법 </a:t>
            </a:r>
            <a:r>
              <a:rPr lang="en-US" altLang="ko-KR" sz="2800" b="1" dirty="0"/>
              <a:t>]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796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CC0C91-B90C-F349-08E0-6C2F356CB4BA}"/>
              </a:ext>
            </a:extLst>
          </p:cNvPr>
          <p:cNvSpPr txBox="1"/>
          <p:nvPr/>
        </p:nvSpPr>
        <p:spPr>
          <a:xfrm>
            <a:off x="3655193" y="2905780"/>
            <a:ext cx="4045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IOT DB </a:t>
            </a:r>
            <a:r>
              <a:rPr lang="ko-KR" altLang="en-US" sz="28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246971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7ED14-7E60-5479-067A-8C361C36BCFE}"/>
              </a:ext>
            </a:extLst>
          </p:cNvPr>
          <p:cNvSpPr txBox="1"/>
          <p:nvPr/>
        </p:nvSpPr>
        <p:spPr>
          <a:xfrm>
            <a:off x="428493" y="2304164"/>
            <a:ext cx="428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 보기</a:t>
            </a:r>
            <a:endParaRPr lang="en-US" altLang="ko-KR" b="1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0E9F4-060B-5012-3B11-9E505BEEE4F3}"/>
              </a:ext>
            </a:extLst>
          </p:cNvPr>
          <p:cNvSpPr txBox="1"/>
          <p:nvPr/>
        </p:nvSpPr>
        <p:spPr>
          <a:xfrm>
            <a:off x="642904" y="3018971"/>
            <a:ext cx="313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SELECT</a:t>
            </a:r>
            <a:r>
              <a:rPr lang="ko-KR" altLang="en-US" b="1" dirty="0"/>
              <a:t> </a:t>
            </a:r>
            <a:r>
              <a:rPr lang="en-US" altLang="ko-KR" b="1" dirty="0"/>
              <a:t>*</a:t>
            </a:r>
            <a:r>
              <a:rPr lang="ko-KR" altLang="en-US" b="1" dirty="0"/>
              <a:t> </a:t>
            </a:r>
            <a:r>
              <a:rPr lang="en-US" altLang="ko-KR" b="1" dirty="0"/>
              <a:t>FROM status</a:t>
            </a:r>
            <a:r>
              <a:rPr lang="en-US" altLang="ko-KR" b="1" i="0" dirty="0">
                <a:effectLst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1ACE1D-3257-564A-C63D-E226279AAB6D}"/>
              </a:ext>
            </a:extLst>
          </p:cNvPr>
          <p:cNvGrpSpPr/>
          <p:nvPr/>
        </p:nvGrpSpPr>
        <p:grpSpPr>
          <a:xfrm>
            <a:off x="257897" y="170102"/>
            <a:ext cx="2485304" cy="494041"/>
            <a:chOff x="257896" y="170102"/>
            <a:chExt cx="2963561" cy="3671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91C5F5-B46D-2013-EB3B-F7C35D9B091E}"/>
                </a:ext>
              </a:extLst>
            </p:cNvPr>
            <p:cNvSpPr txBox="1"/>
            <p:nvPr/>
          </p:nvSpPr>
          <p:spPr>
            <a:xfrm>
              <a:off x="420522" y="232538"/>
              <a:ext cx="1278256" cy="2287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dirty="0"/>
                <a:t>IOT DB </a:t>
              </a:r>
              <a:r>
                <a:rPr lang="ko-KR" altLang="en-US" sz="2000" b="1" dirty="0"/>
                <a:t>만들기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D4AAFA-C72E-89BF-8A59-1762759E01CE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BC6753-541D-36E7-1A90-9AFD8533FEBB}"/>
              </a:ext>
            </a:extLst>
          </p:cNvPr>
          <p:cNvSpPr txBox="1"/>
          <p:nvPr/>
        </p:nvSpPr>
        <p:spPr>
          <a:xfrm>
            <a:off x="3607181" y="1302791"/>
            <a:ext cx="38697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"type":3,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"email": "</a:t>
            </a:r>
            <a:r>
              <a:rPr lang="en-US" altLang="ko-KR" sz="2000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bombzoo78@gmail.com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"mac":"EC:64:C9:43:E8:B8",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"temp":</a:t>
            </a:r>
            <a:r>
              <a:rPr lang="en-US" altLang="ko-KR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28.4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"humi":38,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"in":[0,0,0,0],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"out":[0,0,0,0]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C0FE6-A4F9-2EDF-F5BC-B7F3FCBD435C}"/>
              </a:ext>
            </a:extLst>
          </p:cNvPr>
          <p:cNvSpPr txBox="1"/>
          <p:nvPr/>
        </p:nvSpPr>
        <p:spPr>
          <a:xfrm>
            <a:off x="3792776" y="664143"/>
            <a:ext cx="20101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IOT  </a:t>
            </a:r>
            <a:r>
              <a:rPr lang="ko-KR" alt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보드 실시간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9BB9F-8760-28C1-0164-1E4BAF5A6194}"/>
              </a:ext>
            </a:extLst>
          </p:cNvPr>
          <p:cNvSpPr txBox="1"/>
          <p:nvPr/>
        </p:nvSpPr>
        <p:spPr>
          <a:xfrm>
            <a:off x="8044426" y="1302791"/>
            <a:ext cx="39948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"timestamp " :1727170478,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"email": "</a:t>
            </a:r>
            <a:r>
              <a:rPr lang="en-US" altLang="ko-KR" sz="2000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bombzoo78@gmail.com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"mac":"EC:64:C9:43:E8:B8",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"temp":</a:t>
            </a:r>
            <a:r>
              <a:rPr lang="en-US" altLang="ko-KR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28.4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"humi":38,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"in":[0,0,0,0],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"out":[0,0,0,0]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851837F-8A21-1E44-CA6E-33C5CB2A33A3}"/>
              </a:ext>
            </a:extLst>
          </p:cNvPr>
          <p:cNvSpPr/>
          <p:nvPr/>
        </p:nvSpPr>
        <p:spPr>
          <a:xfrm>
            <a:off x="6957153" y="2147535"/>
            <a:ext cx="835583" cy="413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A2F9C5-84C2-956B-3945-7797BDC5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964"/>
          <a:stretch/>
        </p:blipFill>
        <p:spPr>
          <a:xfrm>
            <a:off x="642904" y="3733778"/>
            <a:ext cx="11078678" cy="25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4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94F55-F73D-AF59-F502-F85185A5C245}"/>
              </a:ext>
            </a:extLst>
          </p:cNvPr>
          <p:cNvSpPr txBox="1"/>
          <p:nvPr/>
        </p:nvSpPr>
        <p:spPr>
          <a:xfrm>
            <a:off x="3027385" y="1414878"/>
            <a:ext cx="319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만들기</a:t>
            </a:r>
            <a:endParaRPr lang="en-US" altLang="ko-KR" b="1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DBE3-4315-DC3A-D4F6-FBED110F9B6E}"/>
              </a:ext>
            </a:extLst>
          </p:cNvPr>
          <p:cNvSpPr txBox="1"/>
          <p:nvPr/>
        </p:nvSpPr>
        <p:spPr>
          <a:xfrm>
            <a:off x="3511303" y="1869802"/>
            <a:ext cx="3005003" cy="372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CREATE DATABASE </a:t>
            </a:r>
            <a:r>
              <a:rPr lang="en-US" altLang="ko-KR" dirty="0" err="1"/>
              <a:t>iot</a:t>
            </a:r>
            <a:r>
              <a:rPr lang="en-US" altLang="ko-KR" dirty="0"/>
              <a:t>;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BBFA9-8898-F52A-2C40-E47C2194B75A}"/>
              </a:ext>
            </a:extLst>
          </p:cNvPr>
          <p:cNvSpPr txBox="1"/>
          <p:nvPr/>
        </p:nvSpPr>
        <p:spPr>
          <a:xfrm>
            <a:off x="3027385" y="2462762"/>
            <a:ext cx="3132787" cy="37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데이터베이스 사용하기</a:t>
            </a:r>
            <a:endParaRPr lang="en-US" altLang="ko-KR" b="1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7DF0E-C535-73C2-4BAF-2701B2FF236D}"/>
              </a:ext>
            </a:extLst>
          </p:cNvPr>
          <p:cNvSpPr txBox="1"/>
          <p:nvPr/>
        </p:nvSpPr>
        <p:spPr>
          <a:xfrm>
            <a:off x="3511303" y="2917686"/>
            <a:ext cx="169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USE </a:t>
            </a:r>
            <a:r>
              <a:rPr lang="en-US" altLang="ko-KR" dirty="0" err="1"/>
              <a:t>iot</a:t>
            </a:r>
            <a:r>
              <a:rPr lang="en-US" altLang="ko-KR" dirty="0"/>
              <a:t>;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FEC5C-8390-7602-8BC9-E6CA21345B70}"/>
              </a:ext>
            </a:extLst>
          </p:cNvPr>
          <p:cNvSpPr txBox="1"/>
          <p:nvPr/>
        </p:nvSpPr>
        <p:spPr>
          <a:xfrm>
            <a:off x="6457120" y="1304505"/>
            <a:ext cx="562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만들기</a:t>
            </a:r>
            <a:endParaRPr lang="en-US" altLang="ko-KR" b="1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9E14D-CC79-F3A0-EE4A-2DD1FDD3D2AC}"/>
              </a:ext>
            </a:extLst>
          </p:cNvPr>
          <p:cNvSpPr txBox="1"/>
          <p:nvPr/>
        </p:nvSpPr>
        <p:spPr>
          <a:xfrm>
            <a:off x="6652280" y="1797929"/>
            <a:ext cx="51290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CREATE TABLE status (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timestamp VARCHAR(45) PRIMARY KEY,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email VARCHAR(45)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mac VARCHAR(45)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temp FLOAT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humi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FLOAT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in00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in01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in02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in03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out00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out01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out02 INT NOT NULL,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out03 INT NOT NULL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C5498-929C-0736-615C-87A9B51BF16C}"/>
              </a:ext>
            </a:extLst>
          </p:cNvPr>
          <p:cNvSpPr txBox="1"/>
          <p:nvPr/>
        </p:nvSpPr>
        <p:spPr>
          <a:xfrm>
            <a:off x="404670" y="260667"/>
            <a:ext cx="20823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dirty="0"/>
              <a:t>[ IOT DB </a:t>
            </a:r>
            <a:r>
              <a:rPr lang="ko-KR" altLang="en-US" sz="2000" b="1" dirty="0"/>
              <a:t>만들기 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92B52-5649-F595-F0B1-1E5647CDFFC8}"/>
              </a:ext>
            </a:extLst>
          </p:cNvPr>
          <p:cNvSpPr txBox="1"/>
          <p:nvPr/>
        </p:nvSpPr>
        <p:spPr>
          <a:xfrm>
            <a:off x="3094762" y="3965572"/>
            <a:ext cx="217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테이블 보기</a:t>
            </a:r>
            <a:endParaRPr lang="en-US" altLang="ko-KR" b="1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793C2-A901-D5EB-B463-0FF15BFBADEB}"/>
              </a:ext>
            </a:extLst>
          </p:cNvPr>
          <p:cNvSpPr txBox="1"/>
          <p:nvPr/>
        </p:nvSpPr>
        <p:spPr>
          <a:xfrm>
            <a:off x="3578680" y="4420497"/>
            <a:ext cx="2167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</a:rPr>
              <a:t>SHOW TABLES;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23F070-1461-6666-5A7B-15F12DA9488A}"/>
              </a:ext>
            </a:extLst>
          </p:cNvPr>
          <p:cNvGrpSpPr/>
          <p:nvPr/>
        </p:nvGrpSpPr>
        <p:grpSpPr>
          <a:xfrm>
            <a:off x="839614" y="1329701"/>
            <a:ext cx="1695663" cy="2144943"/>
            <a:chOff x="624175" y="1161325"/>
            <a:chExt cx="1695663" cy="2144943"/>
          </a:xfrm>
        </p:grpSpPr>
        <p:pic>
          <p:nvPicPr>
            <p:cNvPr id="16" name="Picture 4" descr="데이터베이스 분류 - OLTP, OLAP">
              <a:extLst>
                <a:ext uri="{FF2B5EF4-FFF2-40B4-BE49-F238E27FC236}">
                  <a16:creationId xmlns:a16="http://schemas.microsoft.com/office/drawing/2014/main" id="{209B5289-FD38-6B29-84EF-09054D4EE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75" y="1610605"/>
              <a:ext cx="1695663" cy="169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725767-E21D-27DA-C7CE-94043562C842}"/>
                </a:ext>
              </a:extLst>
            </p:cNvPr>
            <p:cNvSpPr txBox="1"/>
            <p:nvPr/>
          </p:nvSpPr>
          <p:spPr>
            <a:xfrm>
              <a:off x="1058284" y="1161325"/>
              <a:ext cx="77104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b="1" dirty="0" err="1"/>
                <a:t>iot</a:t>
              </a:r>
              <a:r>
                <a:rPr lang="en-US" altLang="ko-KR" sz="2000" b="1" dirty="0"/>
                <a:t> DB</a:t>
              </a:r>
              <a:endParaRPr lang="ko-KR" altLang="en-US" sz="20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C81095-4C1E-919A-8210-29A9F21D530F}"/>
              </a:ext>
            </a:extLst>
          </p:cNvPr>
          <p:cNvGrpSpPr/>
          <p:nvPr/>
        </p:nvGrpSpPr>
        <p:grpSpPr>
          <a:xfrm>
            <a:off x="769013" y="3921587"/>
            <a:ext cx="2087162" cy="1959828"/>
            <a:chOff x="469674" y="3994745"/>
            <a:chExt cx="2271710" cy="213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9290B7-2B69-9AF3-B9C7-40CA8142AE7F}"/>
                </a:ext>
              </a:extLst>
            </p:cNvPr>
            <p:cNvSpPr txBox="1"/>
            <p:nvPr/>
          </p:nvSpPr>
          <p:spPr>
            <a:xfrm>
              <a:off x="826872" y="3994745"/>
              <a:ext cx="15611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b="1" dirty="0"/>
                <a:t>status TABLE</a:t>
              </a:r>
              <a:endParaRPr lang="ko-KR" altLang="en-US" sz="2000" b="1" dirty="0"/>
            </a:p>
          </p:txBody>
        </p:sp>
        <p:pic>
          <p:nvPicPr>
            <p:cNvPr id="3080" name="Picture 8" descr="datatable table excel sheet database sql vector icon Stock 벡터 | Adobe Stock">
              <a:extLst>
                <a:ext uri="{FF2B5EF4-FFF2-40B4-BE49-F238E27FC236}">
                  <a16:creationId xmlns:a16="http://schemas.microsoft.com/office/drawing/2014/main" id="{8C03CC12-746C-8252-13B9-2D103D250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2" t="17776" r="8924" b="17755"/>
            <a:stretch/>
          </p:blipFill>
          <p:spPr bwMode="auto">
            <a:xfrm>
              <a:off x="469674" y="4334904"/>
              <a:ext cx="2271710" cy="17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6920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0D2E9-9E0D-3D5E-4082-A482565B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7716"/>
            <a:ext cx="5763748" cy="33077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CE86DC7-CB76-99C7-E928-C64118C56F4D}"/>
              </a:ext>
            </a:extLst>
          </p:cNvPr>
          <p:cNvGrpSpPr/>
          <p:nvPr/>
        </p:nvGrpSpPr>
        <p:grpSpPr>
          <a:xfrm>
            <a:off x="257897" y="170102"/>
            <a:ext cx="2246203" cy="367139"/>
            <a:chOff x="257896" y="170102"/>
            <a:chExt cx="2963561" cy="3671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86CD57-082A-AD33-3743-EC1704346DC9}"/>
                </a:ext>
              </a:extLst>
            </p:cNvPr>
            <p:cNvSpPr txBox="1"/>
            <p:nvPr/>
          </p:nvSpPr>
          <p:spPr>
            <a:xfrm>
              <a:off x="420521" y="232538"/>
              <a:ext cx="246890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MySQL Workbench</a:t>
              </a:r>
              <a:endParaRPr lang="ko-KR" altLang="en-US" sz="1600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8D012D-430B-D452-4189-1344B61D4926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B5282FD-A19A-BE01-EE7A-75706B4F4C5C}"/>
              </a:ext>
            </a:extLst>
          </p:cNvPr>
          <p:cNvSpPr txBox="1"/>
          <p:nvPr/>
        </p:nvSpPr>
        <p:spPr>
          <a:xfrm>
            <a:off x="428493" y="754028"/>
            <a:ext cx="42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ko-KR" altLang="en-US" sz="16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홈페이지</a:t>
            </a:r>
            <a:endParaRPr lang="en-US" altLang="ko-KR" sz="16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881BA-B327-0CD4-314B-11D69F32A4B5}"/>
              </a:ext>
            </a:extLst>
          </p:cNvPr>
          <p:cNvSpPr txBox="1"/>
          <p:nvPr/>
        </p:nvSpPr>
        <p:spPr>
          <a:xfrm>
            <a:off x="654050" y="1177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https://dev.mysql.com/downloads/workbench/</a:t>
            </a:r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DE3C78-AC7E-6A15-10CC-A99CA79A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5" y="2197716"/>
            <a:ext cx="5248661" cy="35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5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8FDDE-82C1-ED8B-6ED1-2449EF94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FEDAF-2150-B96C-7136-36FD3D30ADC8}"/>
              </a:ext>
            </a:extLst>
          </p:cNvPr>
          <p:cNvSpPr/>
          <p:nvPr/>
        </p:nvSpPr>
        <p:spPr>
          <a:xfrm>
            <a:off x="5370190" y="1909336"/>
            <a:ext cx="6416013" cy="38784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8F7F7D-7B5A-1250-32AD-0701B48D82C9}"/>
              </a:ext>
            </a:extLst>
          </p:cNvPr>
          <p:cNvCxnSpPr/>
          <p:nvPr/>
        </p:nvCxnSpPr>
        <p:spPr>
          <a:xfrm>
            <a:off x="4342968" y="3812782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2D570E-FF49-0A59-DD56-11D132E00ED4}"/>
              </a:ext>
            </a:extLst>
          </p:cNvPr>
          <p:cNvCxnSpPr/>
          <p:nvPr/>
        </p:nvCxnSpPr>
        <p:spPr>
          <a:xfrm>
            <a:off x="4342968" y="3947346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7B6735-9736-C2F2-5CE0-315DDC90C5DE}"/>
              </a:ext>
            </a:extLst>
          </p:cNvPr>
          <p:cNvSpPr txBox="1"/>
          <p:nvPr/>
        </p:nvSpPr>
        <p:spPr>
          <a:xfrm>
            <a:off x="4032820" y="3458981"/>
            <a:ext cx="1413630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양뱡향 통신</a:t>
            </a:r>
            <a:r>
              <a:rPr lang="en-US" altLang="ko-KR" sz="1400" dirty="0"/>
              <a:t>(IOT)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B500C-1C99-A944-9121-BD8A1E96B461}"/>
              </a:ext>
            </a:extLst>
          </p:cNvPr>
          <p:cNvSpPr txBox="1"/>
          <p:nvPr/>
        </p:nvSpPr>
        <p:spPr>
          <a:xfrm>
            <a:off x="6065633" y="2712475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제어 컨트롤러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41E24-E37F-C60A-632B-25850A749E59}"/>
              </a:ext>
            </a:extLst>
          </p:cNvPr>
          <p:cNvSpPr txBox="1"/>
          <p:nvPr/>
        </p:nvSpPr>
        <p:spPr>
          <a:xfrm>
            <a:off x="4120988" y="4165990"/>
            <a:ext cx="1083738" cy="258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MQTT</a:t>
            </a: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34A2B52-A41E-24C8-EEC6-22950A74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6" y="2752106"/>
            <a:ext cx="3313038" cy="2192956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679A0115-1247-E9D2-D8D9-76819312217C}"/>
              </a:ext>
            </a:extLst>
          </p:cNvPr>
          <p:cNvSpPr txBox="1"/>
          <p:nvPr/>
        </p:nvSpPr>
        <p:spPr>
          <a:xfrm>
            <a:off x="1331332" y="2173198"/>
            <a:ext cx="1756501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 입력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출력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FD523-AB85-AE5A-9483-80232F03C48D}"/>
              </a:ext>
            </a:extLst>
          </p:cNvPr>
          <p:cNvSpPr txBox="1"/>
          <p:nvPr/>
        </p:nvSpPr>
        <p:spPr>
          <a:xfrm>
            <a:off x="9841157" y="2712475"/>
            <a:ext cx="1078850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데이터저장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4A7296-1BCD-F4D8-15AD-D1871A30EF01}"/>
              </a:ext>
            </a:extLst>
          </p:cNvPr>
          <p:cNvCxnSpPr/>
          <p:nvPr/>
        </p:nvCxnSpPr>
        <p:spPr>
          <a:xfrm>
            <a:off x="7876806" y="3798153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67D889-024B-433C-0124-0E7863E6FA36}"/>
              </a:ext>
            </a:extLst>
          </p:cNvPr>
          <p:cNvCxnSpPr/>
          <p:nvPr/>
        </p:nvCxnSpPr>
        <p:spPr>
          <a:xfrm>
            <a:off x="7876806" y="3932717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829C17-88CA-5996-9426-58F39B6A525B}"/>
              </a:ext>
            </a:extLst>
          </p:cNvPr>
          <p:cNvSpPr txBox="1"/>
          <p:nvPr/>
        </p:nvSpPr>
        <p:spPr>
          <a:xfrm>
            <a:off x="7773721" y="3435099"/>
            <a:ext cx="943993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데이터저장</a:t>
            </a:r>
          </a:p>
        </p:txBody>
      </p:sp>
      <p:pic>
        <p:nvPicPr>
          <p:cNvPr id="3" name="Picture 8" descr="Node-RED logo">
            <a:extLst>
              <a:ext uri="{FF2B5EF4-FFF2-40B4-BE49-F238E27FC236}">
                <a16:creationId xmlns:a16="http://schemas.microsoft.com/office/drawing/2014/main" id="{B786C69B-9341-58A8-8C0A-F1B04B2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98" y="3216260"/>
            <a:ext cx="1483083" cy="14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0BE5D-D455-11E8-2B75-97F7B0741D90}"/>
              </a:ext>
            </a:extLst>
          </p:cNvPr>
          <p:cNvSpPr txBox="1"/>
          <p:nvPr/>
        </p:nvSpPr>
        <p:spPr>
          <a:xfrm>
            <a:off x="8260193" y="2039477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highlight>
                  <a:srgbClr val="C0C0C0"/>
                </a:highlight>
              </a:rPr>
              <a:t>라즈베리파이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C73010-F9DE-A69D-513B-0CB1F3893BB6}"/>
              </a:ext>
            </a:extLst>
          </p:cNvPr>
          <p:cNvSpPr/>
          <p:nvPr/>
        </p:nvSpPr>
        <p:spPr>
          <a:xfrm>
            <a:off x="5578514" y="2451750"/>
            <a:ext cx="6063048" cy="279938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33572-A22A-60A5-ADD2-F42A82B5EEC8}"/>
              </a:ext>
            </a:extLst>
          </p:cNvPr>
          <p:cNvGrpSpPr/>
          <p:nvPr/>
        </p:nvGrpSpPr>
        <p:grpSpPr>
          <a:xfrm>
            <a:off x="9025720" y="3313744"/>
            <a:ext cx="2506596" cy="1338711"/>
            <a:chOff x="8422795" y="2933366"/>
            <a:chExt cx="2226984" cy="1189377"/>
          </a:xfrm>
        </p:grpSpPr>
        <p:pic>
          <p:nvPicPr>
            <p:cNvPr id="15" name="Picture 4" descr="데이터베이스 분류 - OLTP, OLAP">
              <a:extLst>
                <a:ext uri="{FF2B5EF4-FFF2-40B4-BE49-F238E27FC236}">
                  <a16:creationId xmlns:a16="http://schemas.microsoft.com/office/drawing/2014/main" id="{03B3B2CD-6AE0-7F42-EDC4-A7591BA10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795" y="2933366"/>
              <a:ext cx="1189377" cy="118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Mysql - 무료 브랜드 및 로고개 아이콘">
              <a:extLst>
                <a:ext uri="{FF2B5EF4-FFF2-40B4-BE49-F238E27FC236}">
                  <a16:creationId xmlns:a16="http://schemas.microsoft.com/office/drawing/2014/main" id="{97901218-BCC2-89F9-C18E-9A0ED34CA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953" y="2993821"/>
              <a:ext cx="1021826" cy="102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A2BBC4-4203-1416-5754-3A4355367D2D}"/>
              </a:ext>
            </a:extLst>
          </p:cNvPr>
          <p:cNvSpPr txBox="1"/>
          <p:nvPr/>
        </p:nvSpPr>
        <p:spPr>
          <a:xfrm>
            <a:off x="6621800" y="1142101"/>
            <a:ext cx="39241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b="1" dirty="0"/>
              <a:t>노드레드 </a:t>
            </a:r>
            <a:r>
              <a:rPr lang="en-US" altLang="ko-KR" sz="2800" b="1" dirty="0"/>
              <a:t>– MySQL </a:t>
            </a:r>
            <a:r>
              <a:rPr lang="ko-KR" altLang="en-US" sz="2800" b="1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347189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2FA3A6-A90F-C811-9C53-54E10086ABA5}"/>
              </a:ext>
            </a:extLst>
          </p:cNvPr>
          <p:cNvSpPr txBox="1"/>
          <p:nvPr/>
        </p:nvSpPr>
        <p:spPr>
          <a:xfrm>
            <a:off x="170556" y="226193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/>
              <a:t>네트워크 구조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3DB939-5392-F9AA-0179-B81172A723BD}"/>
              </a:ext>
            </a:extLst>
          </p:cNvPr>
          <p:cNvSpPr/>
          <p:nvPr/>
        </p:nvSpPr>
        <p:spPr>
          <a:xfrm>
            <a:off x="1708981" y="1202076"/>
            <a:ext cx="8683706" cy="515482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D6726-DA75-155B-2662-B20943E5F0DB}"/>
              </a:ext>
            </a:extLst>
          </p:cNvPr>
          <p:cNvSpPr txBox="1"/>
          <p:nvPr/>
        </p:nvSpPr>
        <p:spPr>
          <a:xfrm>
            <a:off x="4632818" y="859979"/>
            <a:ext cx="653711" cy="2292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/>
              <a:t>[ </a:t>
            </a:r>
            <a:r>
              <a:rPr lang="ko-KR" altLang="en-US" sz="1600" b="1" dirty="0"/>
              <a:t>학교 </a:t>
            </a:r>
            <a:r>
              <a:rPr lang="en-US" altLang="ko-KR" sz="1600" b="1" dirty="0"/>
              <a:t>]</a:t>
            </a:r>
            <a:endParaRPr lang="ko-KR" altLang="en-US" sz="1600" b="1" dirty="0"/>
          </a:p>
        </p:txBody>
      </p:sp>
      <p:sp>
        <p:nvSpPr>
          <p:cNvPr id="103" name="Cylinder 102">
            <a:extLst>
              <a:ext uri="{FF2B5EF4-FFF2-40B4-BE49-F238E27FC236}">
                <a16:creationId xmlns:a16="http://schemas.microsoft.com/office/drawing/2014/main" id="{100937A9-4C17-73B8-5B88-9426B555A768}"/>
              </a:ext>
            </a:extLst>
          </p:cNvPr>
          <p:cNvSpPr/>
          <p:nvPr/>
        </p:nvSpPr>
        <p:spPr>
          <a:xfrm>
            <a:off x="6646896" y="1116078"/>
            <a:ext cx="102163" cy="135877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3ED28B13-21CD-083B-1954-798EB4DE8507}"/>
              </a:ext>
            </a:extLst>
          </p:cNvPr>
          <p:cNvSpPr/>
          <p:nvPr/>
        </p:nvSpPr>
        <p:spPr>
          <a:xfrm>
            <a:off x="6926142" y="1116078"/>
            <a:ext cx="102163" cy="135877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13607B0-0DC7-BBEB-A61F-A5C7ACB72D64}"/>
              </a:ext>
            </a:extLst>
          </p:cNvPr>
          <p:cNvSpPr txBox="1"/>
          <p:nvPr/>
        </p:nvSpPr>
        <p:spPr>
          <a:xfrm>
            <a:off x="6302307" y="1381756"/>
            <a:ext cx="1185039" cy="2292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/>
              <a:t>166.104.81.31</a:t>
            </a:r>
            <a:endParaRPr lang="ko-KR" altLang="en-US" sz="16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FFE115-87A8-D510-028B-F29786CCE269}"/>
              </a:ext>
            </a:extLst>
          </p:cNvPr>
          <p:cNvSpPr/>
          <p:nvPr/>
        </p:nvSpPr>
        <p:spPr>
          <a:xfrm>
            <a:off x="5969000" y="1746250"/>
            <a:ext cx="4166152" cy="42721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Cylinder 97">
            <a:extLst>
              <a:ext uri="{FF2B5EF4-FFF2-40B4-BE49-F238E27FC236}">
                <a16:creationId xmlns:a16="http://schemas.microsoft.com/office/drawing/2014/main" id="{2DDFC669-268C-B216-E046-754499CCE4C8}"/>
              </a:ext>
            </a:extLst>
          </p:cNvPr>
          <p:cNvSpPr/>
          <p:nvPr/>
        </p:nvSpPr>
        <p:spPr>
          <a:xfrm>
            <a:off x="6685495" y="1653106"/>
            <a:ext cx="105897" cy="140842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98044D-BCEE-E66C-3A24-EE9CFA7116E4}"/>
              </a:ext>
            </a:extLst>
          </p:cNvPr>
          <p:cNvSpPr txBox="1"/>
          <p:nvPr/>
        </p:nvSpPr>
        <p:spPr>
          <a:xfrm>
            <a:off x="8142993" y="709543"/>
            <a:ext cx="1213396" cy="45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/>
              <a:t>외부 네트워크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(WAN)</a:t>
            </a:r>
            <a:endParaRPr lang="ko-KR" altLang="en-US" sz="1600" b="1" dirty="0"/>
          </a:p>
        </p:txBody>
      </p:sp>
      <p:sp>
        <p:nvSpPr>
          <p:cNvPr id="151" name="Cylinder 150">
            <a:extLst>
              <a:ext uri="{FF2B5EF4-FFF2-40B4-BE49-F238E27FC236}">
                <a16:creationId xmlns:a16="http://schemas.microsoft.com/office/drawing/2014/main" id="{61D85D81-AA16-6027-0DB1-9BB34CF95395}"/>
              </a:ext>
            </a:extLst>
          </p:cNvPr>
          <p:cNvSpPr/>
          <p:nvPr/>
        </p:nvSpPr>
        <p:spPr>
          <a:xfrm>
            <a:off x="7278230" y="2868859"/>
            <a:ext cx="120644" cy="160456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BCEB817-13F1-0FE3-C594-02745416211D}"/>
              </a:ext>
            </a:extLst>
          </p:cNvPr>
          <p:cNvCxnSpPr>
            <a:cxnSpLocks/>
            <a:stCxn id="98" idx="3"/>
            <a:endCxn id="151" idx="1"/>
          </p:cNvCxnSpPr>
          <p:nvPr/>
        </p:nvCxnSpPr>
        <p:spPr>
          <a:xfrm>
            <a:off x="6738444" y="1793948"/>
            <a:ext cx="600108" cy="107491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CA87FAB-2F9D-2DAA-65DB-982332B8C454}"/>
              </a:ext>
            </a:extLst>
          </p:cNvPr>
          <p:cNvSpPr txBox="1"/>
          <p:nvPr/>
        </p:nvSpPr>
        <p:spPr>
          <a:xfrm>
            <a:off x="3414417" y="883757"/>
            <a:ext cx="1098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/>
              <a:t>학교 방화벽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65AA57D-CEF2-85EA-D4E3-B36C7C1EBF39}"/>
              </a:ext>
            </a:extLst>
          </p:cNvPr>
          <p:cNvSpPr/>
          <p:nvPr/>
        </p:nvSpPr>
        <p:spPr>
          <a:xfrm>
            <a:off x="6894825" y="2547910"/>
            <a:ext cx="2805139" cy="28051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99158-86A8-DEE2-A36C-E2A2A83443BE}"/>
              </a:ext>
            </a:extLst>
          </p:cNvPr>
          <p:cNvSpPr txBox="1"/>
          <p:nvPr/>
        </p:nvSpPr>
        <p:spPr>
          <a:xfrm>
            <a:off x="7854606" y="2014048"/>
            <a:ext cx="8535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/>
              <a:t>HYU-IOT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A45DE-E332-DCE0-6A35-A843E58E6253}"/>
              </a:ext>
            </a:extLst>
          </p:cNvPr>
          <p:cNvSpPr txBox="1"/>
          <p:nvPr/>
        </p:nvSpPr>
        <p:spPr>
          <a:xfrm>
            <a:off x="7665804" y="5421250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/>
              <a:t>라즈베리파이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6C699C-640B-830F-5157-ADA6793AB9CD}"/>
              </a:ext>
            </a:extLst>
          </p:cNvPr>
          <p:cNvGrpSpPr/>
          <p:nvPr/>
        </p:nvGrpSpPr>
        <p:grpSpPr>
          <a:xfrm>
            <a:off x="7173114" y="3619759"/>
            <a:ext cx="1089201" cy="639193"/>
            <a:chOff x="9132675" y="3214687"/>
            <a:chExt cx="842102" cy="49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43E8A-C396-0C58-92D7-0AFEB93E006B}"/>
                </a:ext>
              </a:extLst>
            </p:cNvPr>
            <p:cNvSpPr/>
            <p:nvPr/>
          </p:nvSpPr>
          <p:spPr>
            <a:xfrm>
              <a:off x="9132675" y="3214687"/>
              <a:ext cx="833053" cy="4941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88E93F-159F-689B-18B2-3BC135D8205B}"/>
                </a:ext>
              </a:extLst>
            </p:cNvPr>
            <p:cNvSpPr txBox="1"/>
            <p:nvPr/>
          </p:nvSpPr>
          <p:spPr>
            <a:xfrm>
              <a:off x="9143872" y="3401225"/>
              <a:ext cx="830905" cy="156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/>
                <a:t>Node-Red</a:t>
              </a:r>
              <a:endParaRPr lang="ko-KR" altLang="en-US" sz="14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ED7A7-7599-3DA6-407C-1A8EC505420A}"/>
              </a:ext>
            </a:extLst>
          </p:cNvPr>
          <p:cNvGrpSpPr/>
          <p:nvPr/>
        </p:nvGrpSpPr>
        <p:grpSpPr>
          <a:xfrm>
            <a:off x="8387923" y="3602436"/>
            <a:ext cx="1089201" cy="639193"/>
            <a:chOff x="9132675" y="4010554"/>
            <a:chExt cx="842102" cy="4941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BB1CE-0890-839A-F7A0-6EC1E62170B2}"/>
                </a:ext>
              </a:extLst>
            </p:cNvPr>
            <p:cNvSpPr/>
            <p:nvPr/>
          </p:nvSpPr>
          <p:spPr>
            <a:xfrm>
              <a:off x="9132675" y="4010554"/>
              <a:ext cx="833053" cy="4941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7F2886-B5D6-11B7-6B02-153B456A27DD}"/>
                </a:ext>
              </a:extLst>
            </p:cNvPr>
            <p:cNvSpPr txBox="1"/>
            <p:nvPr/>
          </p:nvSpPr>
          <p:spPr>
            <a:xfrm>
              <a:off x="9143872" y="4197092"/>
              <a:ext cx="830905" cy="156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/>
                <a:t>Mysql</a:t>
              </a:r>
              <a:endParaRPr lang="ko-KR" altLang="en-US" sz="1400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AB414AC-C2A5-A999-F891-985F7842A341}"/>
              </a:ext>
            </a:extLst>
          </p:cNvPr>
          <p:cNvSpPr txBox="1"/>
          <p:nvPr/>
        </p:nvSpPr>
        <p:spPr>
          <a:xfrm>
            <a:off x="7672369" y="2284088"/>
            <a:ext cx="12727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/>
              <a:t>192.168.0.200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B1529-8D20-6063-8888-1944639FE624}"/>
              </a:ext>
            </a:extLst>
          </p:cNvPr>
          <p:cNvSpPr txBox="1"/>
          <p:nvPr/>
        </p:nvSpPr>
        <p:spPr>
          <a:xfrm>
            <a:off x="7707763" y="1387515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/>
              <a:t>hyu-iot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37A4CB-B8C6-9AE0-0F0B-49787DBE91D9}"/>
              </a:ext>
            </a:extLst>
          </p:cNvPr>
          <p:cNvSpPr txBox="1"/>
          <p:nvPr/>
        </p:nvSpPr>
        <p:spPr>
          <a:xfrm>
            <a:off x="6322268" y="1827987"/>
            <a:ext cx="339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/>
              <a:t>1880</a:t>
            </a:r>
            <a:endParaRPr lang="ko-KR" alt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343A3-59CB-47EF-73CF-4AF78EABEAB4}"/>
              </a:ext>
            </a:extLst>
          </p:cNvPr>
          <p:cNvSpPr txBox="1"/>
          <p:nvPr/>
        </p:nvSpPr>
        <p:spPr>
          <a:xfrm>
            <a:off x="6745601" y="2827053"/>
            <a:ext cx="339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/>
              <a:t>1880</a:t>
            </a:r>
            <a:endParaRPr lang="ko-KR" altLang="en-US" sz="1200" b="1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FE51B98-44D7-7719-4B37-24E25018A1E3}"/>
              </a:ext>
            </a:extLst>
          </p:cNvPr>
          <p:cNvSpPr/>
          <p:nvPr/>
        </p:nvSpPr>
        <p:spPr>
          <a:xfrm>
            <a:off x="7622334" y="3529316"/>
            <a:ext cx="120644" cy="160456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47CDCF-5EBC-C929-00F0-F07B57FD8E7A}"/>
              </a:ext>
            </a:extLst>
          </p:cNvPr>
          <p:cNvCxnSpPr>
            <a:cxnSpLocks/>
            <a:stCxn id="151" idx="3"/>
            <a:endCxn id="43" idx="1"/>
          </p:cNvCxnSpPr>
          <p:nvPr/>
        </p:nvCxnSpPr>
        <p:spPr>
          <a:xfrm>
            <a:off x="7338552" y="3029315"/>
            <a:ext cx="344104" cy="5000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0D3F7E90-C3DB-566D-DD18-22AB594F999A}"/>
              </a:ext>
            </a:extLst>
          </p:cNvPr>
          <p:cNvSpPr/>
          <p:nvPr/>
        </p:nvSpPr>
        <p:spPr>
          <a:xfrm>
            <a:off x="7307795" y="1653106"/>
            <a:ext cx="105897" cy="140842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1DD49DAC-C9B1-D0C1-0C16-D4BB49FD1443}"/>
              </a:ext>
            </a:extLst>
          </p:cNvPr>
          <p:cNvSpPr/>
          <p:nvPr/>
        </p:nvSpPr>
        <p:spPr>
          <a:xfrm>
            <a:off x="7703680" y="2589459"/>
            <a:ext cx="120644" cy="160456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81223C-6D13-510B-3009-05852C6F7259}"/>
              </a:ext>
            </a:extLst>
          </p:cNvPr>
          <p:cNvSpPr txBox="1"/>
          <p:nvPr/>
        </p:nvSpPr>
        <p:spPr>
          <a:xfrm>
            <a:off x="7945752" y="2674653"/>
            <a:ext cx="339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/>
              <a:t>3306</a:t>
            </a:r>
            <a:endParaRPr lang="ko-KR" altLang="en-US" sz="1200" b="1" dirty="0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6DBB45BF-34B1-153B-A093-6141932BAB25}"/>
              </a:ext>
            </a:extLst>
          </p:cNvPr>
          <p:cNvSpPr/>
          <p:nvPr/>
        </p:nvSpPr>
        <p:spPr>
          <a:xfrm>
            <a:off x="8854234" y="3529316"/>
            <a:ext cx="120644" cy="160456"/>
          </a:xfrm>
          <a:prstGeom prst="can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2350A3-5BBF-F72E-449D-37D6CE466E85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367094" y="1793948"/>
            <a:ext cx="396908" cy="79551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BB59D-38DE-2E39-7F3A-8DE26E8996CA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>
            <a:off x="7764002" y="2749915"/>
            <a:ext cx="1150554" cy="7794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3720423-E560-817A-96DA-117A8D2C0B7F}"/>
              </a:ext>
            </a:extLst>
          </p:cNvPr>
          <p:cNvSpPr txBox="1"/>
          <p:nvPr/>
        </p:nvSpPr>
        <p:spPr>
          <a:xfrm>
            <a:off x="7513952" y="1804703"/>
            <a:ext cx="339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/>
              <a:t>3306</a:t>
            </a:r>
            <a:endParaRPr lang="ko-KR" altLang="en-US" sz="12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B9D0B4-4C5E-46F3-413E-B89A2C55C863}"/>
              </a:ext>
            </a:extLst>
          </p:cNvPr>
          <p:cNvSpPr txBox="1"/>
          <p:nvPr/>
        </p:nvSpPr>
        <p:spPr>
          <a:xfrm>
            <a:off x="8968102" y="3354103"/>
            <a:ext cx="339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/>
              <a:t>3306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840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EB0BC-3645-E035-1C0F-3194B4C89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14027E3-9F3C-70EB-9BCD-C0FFEE18D347}"/>
              </a:ext>
            </a:extLst>
          </p:cNvPr>
          <p:cNvGrpSpPr/>
          <p:nvPr/>
        </p:nvGrpSpPr>
        <p:grpSpPr>
          <a:xfrm>
            <a:off x="808582" y="777773"/>
            <a:ext cx="3830883" cy="5572572"/>
            <a:chOff x="893517" y="1566333"/>
            <a:chExt cx="3387494" cy="4927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EF3E9-514F-95C5-DFCA-6EC36328F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517" y="1566333"/>
              <a:ext cx="2877068" cy="49275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820954-FEE8-EB5E-1801-25534E0159A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83" y="4551646"/>
              <a:ext cx="37805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6C6D78-0FD8-EBE7-FE02-FA581381E44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83" y="1850779"/>
              <a:ext cx="35265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EA4F7-CB05-9ECB-D00C-2F3F9952792C}"/>
                </a:ext>
              </a:extLst>
            </p:cNvPr>
            <p:cNvSpPr txBox="1"/>
            <p:nvPr/>
          </p:nvSpPr>
          <p:spPr>
            <a:xfrm>
              <a:off x="4147961" y="1713073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C3B609-1946-FC89-0384-2785377403C5}"/>
                </a:ext>
              </a:extLst>
            </p:cNvPr>
            <p:cNvSpPr txBox="1"/>
            <p:nvPr/>
          </p:nvSpPr>
          <p:spPr>
            <a:xfrm>
              <a:off x="4147961" y="4388540"/>
              <a:ext cx="13305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84C9E0-3F32-6C7A-BFA0-8AAB4987C8E7}"/>
              </a:ext>
            </a:extLst>
          </p:cNvPr>
          <p:cNvGrpSpPr/>
          <p:nvPr/>
        </p:nvGrpSpPr>
        <p:grpSpPr>
          <a:xfrm>
            <a:off x="257896" y="170102"/>
            <a:ext cx="2963561" cy="367139"/>
            <a:chOff x="257896" y="170102"/>
            <a:chExt cx="2963561" cy="3671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ED6C1A-1B76-67C6-82FE-6C0AE62C3218}"/>
                </a:ext>
              </a:extLst>
            </p:cNvPr>
            <p:cNvSpPr txBox="1"/>
            <p:nvPr/>
          </p:nvSpPr>
          <p:spPr>
            <a:xfrm>
              <a:off x="420522" y="232538"/>
              <a:ext cx="21552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팔레트 설치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1BFA79-58BC-FBD5-0527-595DFF2BB300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B3E28-97D8-C23E-E1F3-DA78EC759E4E}"/>
              </a:ext>
            </a:extLst>
          </p:cNvPr>
          <p:cNvSpPr txBox="1"/>
          <p:nvPr/>
        </p:nvSpPr>
        <p:spPr>
          <a:xfrm>
            <a:off x="6262730" y="5101935"/>
            <a:ext cx="4143827" cy="1192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node-red-dashboard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node-red-</a:t>
            </a:r>
            <a:r>
              <a:rPr lang="en-US" altLang="ko-KR" b="1" dirty="0" err="1"/>
              <a:t>contrib</a:t>
            </a:r>
            <a:r>
              <a:rPr lang="en-US" altLang="ko-KR" b="1" dirty="0"/>
              <a:t>-</a:t>
            </a:r>
            <a:r>
              <a:rPr lang="en-US" altLang="ko-KR" b="1" dirty="0" err="1"/>
              <a:t>ui</a:t>
            </a:r>
            <a:r>
              <a:rPr lang="en-US" altLang="ko-KR" b="1" dirty="0"/>
              <a:t>-led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</a:rPr>
              <a:t>node-red-</a:t>
            </a:r>
            <a:r>
              <a:rPr lang="en-US" altLang="ko-KR" b="1" dirty="0" err="1">
                <a:solidFill>
                  <a:srgbClr val="FF0000"/>
                </a:solidFill>
              </a:rPr>
              <a:t>contrib</a:t>
            </a:r>
            <a:r>
              <a:rPr lang="en-US" altLang="ko-KR" b="1" dirty="0">
                <a:solidFill>
                  <a:srgbClr val="FF0000"/>
                </a:solidFill>
              </a:rPr>
              <a:t>-</a:t>
            </a:r>
            <a:r>
              <a:rPr lang="en-US" altLang="ko-KR" b="1" dirty="0" err="1">
                <a:solidFill>
                  <a:srgbClr val="FF0000"/>
                </a:solidFill>
              </a:rPr>
              <a:t>stackhero-mysql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EAAF64-03A2-ABE9-1C4D-6FFE94CE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53" y="777773"/>
            <a:ext cx="5934955" cy="39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2E5C6-0AE5-7A60-8345-6245D3BB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77" y="1195569"/>
            <a:ext cx="9141428" cy="148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45027-3863-F427-DBDA-6BD73B8062CE}"/>
              </a:ext>
            </a:extLst>
          </p:cNvPr>
          <p:cNvSpPr txBox="1"/>
          <p:nvPr/>
        </p:nvSpPr>
        <p:spPr>
          <a:xfrm>
            <a:off x="3945976" y="429832"/>
            <a:ext cx="39241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b="1" dirty="0"/>
              <a:t>노드레드 </a:t>
            </a:r>
            <a:r>
              <a:rPr lang="en-US" altLang="ko-KR" sz="2800" b="1" dirty="0"/>
              <a:t>– MySQL </a:t>
            </a:r>
            <a:r>
              <a:rPr lang="ko-KR" altLang="en-US" sz="2800" b="1" dirty="0"/>
              <a:t>연결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81633-26C6-F71B-5D2C-890D2BDD588A}"/>
              </a:ext>
            </a:extLst>
          </p:cNvPr>
          <p:cNvSpPr txBox="1"/>
          <p:nvPr/>
        </p:nvSpPr>
        <p:spPr>
          <a:xfrm>
            <a:off x="1384961" y="3569666"/>
            <a:ext cx="38697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"type":3,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"email": "</a:t>
            </a:r>
            <a:r>
              <a:rPr lang="en-US" altLang="ko-KR" sz="2000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bombzoo78@gmail.com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"mac":"EC:64:C9:43:E8:B8",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"temp":</a:t>
            </a:r>
            <a:r>
              <a:rPr lang="en-US" altLang="ko-KR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28.4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"humi":38,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"in":[0,0,0,0],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"out":[0,0,0,0]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F0D50-0F7F-690C-C951-BE785C19E542}"/>
              </a:ext>
            </a:extLst>
          </p:cNvPr>
          <p:cNvSpPr txBox="1"/>
          <p:nvPr/>
        </p:nvSpPr>
        <p:spPr>
          <a:xfrm>
            <a:off x="1384961" y="3042113"/>
            <a:ext cx="20101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IOT  </a:t>
            </a:r>
            <a:r>
              <a:rPr lang="ko-KR" alt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보드 실시간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E0AB-22F6-ACA0-5306-3B48D5954B3C}"/>
              </a:ext>
            </a:extLst>
          </p:cNvPr>
          <p:cNvSpPr txBox="1"/>
          <p:nvPr/>
        </p:nvSpPr>
        <p:spPr>
          <a:xfrm>
            <a:off x="6640353" y="3608167"/>
            <a:ext cx="43915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"timestamp " :1727170478,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"email": "</a:t>
            </a:r>
            <a:r>
              <a:rPr lang="en-US" altLang="ko-KR" sz="2000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bombzoo78@gmail.com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"mac":"EC:64:C9:43:E8:B8",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"temp":</a:t>
            </a:r>
            <a:r>
              <a:rPr lang="en-US" altLang="ko-KR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28.4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"humi":38,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"in":[0,0,0,0],</a:t>
            </a:r>
          </a:p>
          <a:p>
            <a:r>
              <a:rPr lang="en-US" altLang="ko-K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"out":[0,0,0,0]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F71874-CD9F-7DD5-587F-5D4F34D19C9D}"/>
              </a:ext>
            </a:extLst>
          </p:cNvPr>
          <p:cNvSpPr/>
          <p:nvPr/>
        </p:nvSpPr>
        <p:spPr>
          <a:xfrm>
            <a:off x="5447202" y="4414410"/>
            <a:ext cx="835583" cy="413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4A567-B6CB-B17B-3699-6D9D96F4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9" y="213794"/>
            <a:ext cx="8572098" cy="1397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DF972-1ABE-DFAF-6C32-DC464C701BE1}"/>
              </a:ext>
            </a:extLst>
          </p:cNvPr>
          <p:cNvSpPr txBox="1"/>
          <p:nvPr/>
        </p:nvSpPr>
        <p:spPr>
          <a:xfrm>
            <a:off x="1640306" y="1895364"/>
            <a:ext cx="953462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메시지로부터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JSON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데이터를 추출합니다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const timestamp = new Date().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toLocaleString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('ko-KR', { </a:t>
            </a:r>
            <a:r>
              <a:rPr lang="en-US" altLang="ko-KR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timeZone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'Asia/Seoul', hour12: false });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 = </a:t>
            </a:r>
            <a:r>
              <a:rPr lang="en-US" altLang="ko-KR" sz="11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jsonData.email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mac = jsonData.mac;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jsonData.temp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jsonData.humi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in00 = jsonData.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in01 = jsonData.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in02 = jsonData.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in03 = jsonData.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out00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jsonData.out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out01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jsonData.out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out02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jsonData.out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out03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jsonData.out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MySQL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쿼리를 생성합니다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문자열 값은 작은따옴표로 감싸야 하고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값은 그대로 넣습니다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`INSERT INTO </a:t>
            </a:r>
            <a:r>
              <a:rPr lang="en-US" altLang="ko-KR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iot.status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(timestamp, email, mac, temp, </a:t>
            </a:r>
            <a:r>
              <a:rPr lang="en-US" altLang="ko-KR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in00, in01, in02, in03, out00, out01, out02, out03) VALUES ('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${timestamp}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${email}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${mac}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${temp}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${in00}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${in01}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${in02}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${in03}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${out00}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${out01}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${out02}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${out03}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);`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메시지에 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SQL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쿼리 추가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msg.topic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메시지 전달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msg;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19906B-2D85-8AD3-DFFF-500615863C06}"/>
              </a:ext>
            </a:extLst>
          </p:cNvPr>
          <p:cNvCxnSpPr/>
          <p:nvPr/>
        </p:nvCxnSpPr>
        <p:spPr>
          <a:xfrm flipH="1">
            <a:off x="1809549" y="1299411"/>
            <a:ext cx="4812632" cy="539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E3E8EC-07CD-2347-436E-FD9B740E6AE4}"/>
              </a:ext>
            </a:extLst>
          </p:cNvPr>
          <p:cNvCxnSpPr>
            <a:cxnSpLocks/>
          </p:cNvCxnSpPr>
          <p:nvPr/>
        </p:nvCxnSpPr>
        <p:spPr>
          <a:xfrm>
            <a:off x="8085221" y="1299411"/>
            <a:ext cx="2810577" cy="595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60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13D6C5-FB51-56E0-B2D1-0F93A88A1237}"/>
              </a:ext>
            </a:extLst>
          </p:cNvPr>
          <p:cNvSpPr txBox="1"/>
          <p:nvPr/>
        </p:nvSpPr>
        <p:spPr>
          <a:xfrm>
            <a:off x="1081433" y="907358"/>
            <a:ext cx="7662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/>
              <a:t>DB </a:t>
            </a:r>
            <a:r>
              <a:rPr lang="ko-KR" altLang="en-US" sz="1600" b="1" dirty="0"/>
              <a:t>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E5DC3-3F9D-8223-873C-1964C14E4B42}"/>
              </a:ext>
            </a:extLst>
          </p:cNvPr>
          <p:cNvSpPr txBox="1"/>
          <p:nvPr/>
        </p:nvSpPr>
        <p:spPr>
          <a:xfrm>
            <a:off x="6509697" y="907358"/>
            <a:ext cx="1056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/>
              <a:t>Dashboard</a:t>
            </a:r>
            <a:endParaRPr lang="ko-KR" altLang="en-US" sz="16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2A7C59-F157-9063-35DE-A74692812626}"/>
              </a:ext>
            </a:extLst>
          </p:cNvPr>
          <p:cNvGrpSpPr/>
          <p:nvPr/>
        </p:nvGrpSpPr>
        <p:grpSpPr>
          <a:xfrm>
            <a:off x="257897" y="170102"/>
            <a:ext cx="2104304" cy="367139"/>
            <a:chOff x="257896" y="170102"/>
            <a:chExt cx="2963561" cy="3671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8632E-9C13-FDE1-FEDD-0ADD8E00856E}"/>
                </a:ext>
              </a:extLst>
            </p:cNvPr>
            <p:cNvSpPr txBox="1"/>
            <p:nvPr/>
          </p:nvSpPr>
          <p:spPr>
            <a:xfrm>
              <a:off x="420522" y="232538"/>
              <a:ext cx="16727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Node-Red </a:t>
              </a:r>
              <a:r>
                <a:rPr lang="ko-KR" altLang="en-US" sz="1600" b="1" dirty="0"/>
                <a:t>사용법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007441-3005-C1C5-8089-1AE33F249E34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F84F1D-C916-5382-17F1-8D1241BD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2" y="1235561"/>
            <a:ext cx="5570229" cy="510969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F67E-F62F-90A3-4A4A-FCD9D6E5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41" y="1235561"/>
            <a:ext cx="5369955" cy="510969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17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40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A0B1F0-AD20-3DD0-D278-A045BE2EBDD2}"/>
              </a:ext>
            </a:extLst>
          </p:cNvPr>
          <p:cNvSpPr/>
          <p:nvPr/>
        </p:nvSpPr>
        <p:spPr>
          <a:xfrm>
            <a:off x="1753126" y="774399"/>
            <a:ext cx="9257511" cy="3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3A486-E48C-A864-9A15-C6ACED84900A}"/>
              </a:ext>
            </a:extLst>
          </p:cNvPr>
          <p:cNvSpPr txBox="1"/>
          <p:nvPr/>
        </p:nvSpPr>
        <p:spPr>
          <a:xfrm>
            <a:off x="3819587" y="1250208"/>
            <a:ext cx="643216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docker run -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itd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-p 1880:1880 -v /home/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/nodered_1880:/data --name nodered_1880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nodered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node-red:latest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718D4-AD8E-18DE-AE4C-D5336F17F50E}"/>
              </a:ext>
            </a:extLst>
          </p:cNvPr>
          <p:cNvSpPr txBox="1"/>
          <p:nvPr/>
        </p:nvSpPr>
        <p:spPr>
          <a:xfrm>
            <a:off x="3819587" y="2825432"/>
            <a:ext cx="679761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 docker run -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itd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-p 3306:3306 --name mysql_3306 -e MYSQL_ROOT_PASSWORD=iot1004  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mysql:latest</a:t>
            </a:r>
            <a:endParaRPr lang="en-US" altLang="ko-K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CD006-CFF6-904C-D094-703F4D86D348}"/>
              </a:ext>
            </a:extLst>
          </p:cNvPr>
          <p:cNvSpPr txBox="1"/>
          <p:nvPr/>
        </p:nvSpPr>
        <p:spPr>
          <a:xfrm>
            <a:off x="3565587" y="897322"/>
            <a:ext cx="191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Node-Red </a:t>
            </a:r>
            <a:r>
              <a:rPr lang="ko-KR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서버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836A48-78C4-1454-20DA-2C7581E707B1}"/>
              </a:ext>
            </a:extLst>
          </p:cNvPr>
          <p:cNvSpPr txBox="1"/>
          <p:nvPr/>
        </p:nvSpPr>
        <p:spPr>
          <a:xfrm>
            <a:off x="3565587" y="2461322"/>
            <a:ext cx="191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서버</a:t>
            </a:r>
          </a:p>
        </p:txBody>
      </p:sp>
      <p:pic>
        <p:nvPicPr>
          <p:cNvPr id="10244" name="Picture 4" descr="Mysql - 무료 브랜드 및 로고개 아이콘">
            <a:extLst>
              <a:ext uri="{FF2B5EF4-FFF2-40B4-BE49-F238E27FC236}">
                <a16:creationId xmlns:a16="http://schemas.microsoft.com/office/drawing/2014/main" id="{3804F2B7-6E00-3F98-D683-6AAEE8F4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72" y="2630873"/>
            <a:ext cx="1021826" cy="102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ongoDB 101: An Introduction to MongoDB Features, Comparison with SQL, Use  Cases, and Installation Guide | by Shahzaib Khan | Medium">
            <a:extLst>
              <a:ext uri="{FF2B5EF4-FFF2-40B4-BE49-F238E27FC236}">
                <a16:creationId xmlns:a16="http://schemas.microsoft.com/office/drawing/2014/main" id="{BB988EF9-6EE8-7EE4-ECDE-37D10FF67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12136" r="12136" b="13239"/>
          <a:stretch/>
        </p:blipFill>
        <p:spPr bwMode="auto">
          <a:xfrm>
            <a:off x="1927006" y="4040102"/>
            <a:ext cx="1513106" cy="121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820D0-50F0-7D0C-CC0E-444F048BA24B}"/>
              </a:ext>
            </a:extLst>
          </p:cNvPr>
          <p:cNvSpPr txBox="1"/>
          <p:nvPr/>
        </p:nvSpPr>
        <p:spPr>
          <a:xfrm>
            <a:off x="3819587" y="4399345"/>
            <a:ext cx="6532981" cy="72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 docker run -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itd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-p 27017:27017 --name 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mongodb-community-server:latest</a:t>
            </a:r>
            <a:endParaRPr lang="en-US" altLang="ko-K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A6E68-65C4-4B74-AA76-94A518516118}"/>
              </a:ext>
            </a:extLst>
          </p:cNvPr>
          <p:cNvSpPr txBox="1"/>
          <p:nvPr/>
        </p:nvSpPr>
        <p:spPr>
          <a:xfrm>
            <a:off x="3565587" y="4035236"/>
            <a:ext cx="191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monoDB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서버</a:t>
            </a:r>
          </a:p>
        </p:txBody>
      </p:sp>
      <p:pic>
        <p:nvPicPr>
          <p:cNvPr id="10248" name="Picture 8" descr="Node-RED logo">
            <a:extLst>
              <a:ext uri="{FF2B5EF4-FFF2-40B4-BE49-F238E27FC236}">
                <a16:creationId xmlns:a16="http://schemas.microsoft.com/office/drawing/2014/main" id="{8255D4B7-8621-B60E-8A83-AF9954AF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14" y="1049865"/>
            <a:ext cx="987950" cy="9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DB674-3456-1FAB-1AB0-D5CC3106E523}"/>
              </a:ext>
            </a:extLst>
          </p:cNvPr>
          <p:cNvSpPr txBox="1"/>
          <p:nvPr/>
        </p:nvSpPr>
        <p:spPr>
          <a:xfrm>
            <a:off x="1457662" y="234766"/>
            <a:ext cx="40462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Container Application in Docker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71D54-68C9-89AA-68A4-8BA0060C64EB}"/>
              </a:ext>
            </a:extLst>
          </p:cNvPr>
          <p:cNvSpPr txBox="1"/>
          <p:nvPr/>
        </p:nvSpPr>
        <p:spPr>
          <a:xfrm>
            <a:off x="3819587" y="5781416"/>
            <a:ext cx="643354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$ docker run -it -p 1883:1883 -p 9001:9001 -v mosquitto.conf:/mosquitto/config/mosquitto.conf eclipse-mosquitto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5DE96988-B075-5DEA-4553-F2BF965B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61" y="5498929"/>
            <a:ext cx="1004506" cy="10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5F069-386B-EDC8-4A10-42D2E9C7CDEB}"/>
              </a:ext>
            </a:extLst>
          </p:cNvPr>
          <p:cNvSpPr txBox="1"/>
          <p:nvPr/>
        </p:nvSpPr>
        <p:spPr>
          <a:xfrm>
            <a:off x="3565587" y="5366549"/>
            <a:ext cx="398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MQTT</a:t>
            </a:r>
            <a:r>
              <a:rPr lang="ko-KR" altLang="en-US" dirty="0">
                <a:solidFill>
                  <a:srgbClr val="C00000"/>
                </a:solidFill>
              </a:rPr>
              <a:t> 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6D9C-6927-CF70-5BCE-1B99279C86FA}"/>
              </a:ext>
            </a:extLst>
          </p:cNvPr>
          <p:cNvSpPr txBox="1"/>
          <p:nvPr/>
        </p:nvSpPr>
        <p:spPr>
          <a:xfrm>
            <a:off x="5457581" y="2466441"/>
            <a:ext cx="37873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https://dev.mysql.com/downloads/installer/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458E6-FE68-F0A4-9A69-9755B66877B2}"/>
              </a:ext>
            </a:extLst>
          </p:cNvPr>
          <p:cNvSpPr txBox="1"/>
          <p:nvPr/>
        </p:nvSpPr>
        <p:spPr>
          <a:xfrm>
            <a:off x="5935579" y="251448"/>
            <a:ext cx="5342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https://www.docker.com/products/docker-hub/</a:t>
            </a:r>
          </a:p>
        </p:txBody>
      </p:sp>
    </p:spTree>
    <p:extLst>
      <p:ext uri="{BB962C8B-B14F-4D97-AF65-F5344CB8AC3E}">
        <p14:creationId xmlns:p14="http://schemas.microsoft.com/office/powerpoint/2010/main" val="246012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F009B-A3A3-A6FB-7FC0-3CD6B0CB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6173"/>
            <a:ext cx="11277600" cy="13223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470C24-AA89-F1DA-2188-2C4EEEDA4E6A}"/>
              </a:ext>
            </a:extLst>
          </p:cNvPr>
          <p:cNvSpPr/>
          <p:nvPr/>
        </p:nvSpPr>
        <p:spPr>
          <a:xfrm>
            <a:off x="6100795" y="5093030"/>
            <a:ext cx="2653048" cy="5215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D3DDA7-791D-7282-5969-FD3A541AC8EE}"/>
              </a:ext>
            </a:extLst>
          </p:cNvPr>
          <p:cNvSpPr/>
          <p:nvPr/>
        </p:nvSpPr>
        <p:spPr>
          <a:xfrm>
            <a:off x="6100795" y="5711216"/>
            <a:ext cx="2653048" cy="52159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A0C26B-743D-F78A-1EB6-E878E46B00CD}"/>
              </a:ext>
            </a:extLst>
          </p:cNvPr>
          <p:cNvSpPr/>
          <p:nvPr/>
        </p:nvSpPr>
        <p:spPr>
          <a:xfrm>
            <a:off x="5913382" y="2921000"/>
            <a:ext cx="3007217" cy="347923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A7557-C165-12E0-078D-18152764DC3D}"/>
              </a:ext>
            </a:extLst>
          </p:cNvPr>
          <p:cNvSpPr txBox="1"/>
          <p:nvPr/>
        </p:nvSpPr>
        <p:spPr>
          <a:xfrm>
            <a:off x="6994665" y="5841670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22160-7AC4-2420-F381-449758A6B22F}"/>
              </a:ext>
            </a:extLst>
          </p:cNvPr>
          <p:cNvSpPr txBox="1"/>
          <p:nvPr/>
        </p:nvSpPr>
        <p:spPr>
          <a:xfrm>
            <a:off x="6961276" y="5227193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라즈비안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8F11FF-393C-2F8C-63D1-F37F4D649E06}"/>
              </a:ext>
            </a:extLst>
          </p:cNvPr>
          <p:cNvSpPr/>
          <p:nvPr/>
        </p:nvSpPr>
        <p:spPr>
          <a:xfrm>
            <a:off x="6072750" y="3135103"/>
            <a:ext cx="2653048" cy="1876926"/>
          </a:xfrm>
          <a:prstGeom prst="roundRect">
            <a:avLst>
              <a:gd name="adj" fmla="val 179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814425-1E60-7026-354E-7938721B5D44}"/>
              </a:ext>
            </a:extLst>
          </p:cNvPr>
          <p:cNvSpPr/>
          <p:nvPr/>
        </p:nvSpPr>
        <p:spPr>
          <a:xfrm>
            <a:off x="6259560" y="3231352"/>
            <a:ext cx="1131839" cy="7411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570355-E9BD-2B65-58FB-F40C8A7681F1}"/>
              </a:ext>
            </a:extLst>
          </p:cNvPr>
          <p:cNvSpPr/>
          <p:nvPr/>
        </p:nvSpPr>
        <p:spPr>
          <a:xfrm>
            <a:off x="7473950" y="3231352"/>
            <a:ext cx="1114925" cy="7411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9BA77-1B8A-DF6C-9C7B-BFF32683B2C3}"/>
              </a:ext>
            </a:extLst>
          </p:cNvPr>
          <p:cNvSpPr txBox="1"/>
          <p:nvPr/>
        </p:nvSpPr>
        <p:spPr>
          <a:xfrm flipH="1">
            <a:off x="6443511" y="3468441"/>
            <a:ext cx="702644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MySQL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315A6-CA83-AAA1-FF43-D8D7ED5C0CC9}"/>
              </a:ext>
            </a:extLst>
          </p:cNvPr>
          <p:cNvSpPr txBox="1"/>
          <p:nvPr/>
        </p:nvSpPr>
        <p:spPr>
          <a:xfrm flipH="1">
            <a:off x="7594732" y="3468441"/>
            <a:ext cx="863467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Node-Red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F5B093-B0CD-6613-7792-EA2843B9FEE0}"/>
              </a:ext>
            </a:extLst>
          </p:cNvPr>
          <p:cNvSpPr/>
          <p:nvPr/>
        </p:nvSpPr>
        <p:spPr>
          <a:xfrm>
            <a:off x="6259560" y="4125900"/>
            <a:ext cx="2329315" cy="74114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33693-A1C8-AD71-331C-9572DF0C0946}"/>
              </a:ext>
            </a:extLst>
          </p:cNvPr>
          <p:cNvSpPr txBox="1"/>
          <p:nvPr/>
        </p:nvSpPr>
        <p:spPr>
          <a:xfrm flipH="1">
            <a:off x="7039208" y="4273688"/>
            <a:ext cx="702644" cy="321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Docker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6033ED15-138D-1BBE-0102-E453B8920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4" t="23365" r="23365" b="24204"/>
          <a:stretch/>
        </p:blipFill>
        <p:spPr bwMode="auto">
          <a:xfrm>
            <a:off x="2161829" y="3496781"/>
            <a:ext cx="2460775" cy="24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8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TextBox 1045">
            <a:extLst>
              <a:ext uri="{FF2B5EF4-FFF2-40B4-BE49-F238E27FC236}">
                <a16:creationId xmlns:a16="http://schemas.microsoft.com/office/drawing/2014/main" id="{979DEC5A-372E-36CB-1046-011F80815423}"/>
              </a:ext>
            </a:extLst>
          </p:cNvPr>
          <p:cNvSpPr txBox="1"/>
          <p:nvPr/>
        </p:nvSpPr>
        <p:spPr>
          <a:xfrm>
            <a:off x="1263889" y="3302084"/>
            <a:ext cx="1756501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 입력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출력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B6A0B-CBA0-8F2C-3465-EA780887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0" y="3841361"/>
            <a:ext cx="3815392" cy="23479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1CA69A-50D4-72F5-5DCB-449EA387774B}"/>
              </a:ext>
            </a:extLst>
          </p:cNvPr>
          <p:cNvCxnSpPr/>
          <p:nvPr/>
        </p:nvCxnSpPr>
        <p:spPr>
          <a:xfrm>
            <a:off x="4237425" y="4941668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878FEF-839B-FC44-9E3C-2B811ED09C0C}"/>
              </a:ext>
            </a:extLst>
          </p:cNvPr>
          <p:cNvCxnSpPr/>
          <p:nvPr/>
        </p:nvCxnSpPr>
        <p:spPr>
          <a:xfrm>
            <a:off x="4237425" y="5076232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C9F9A4-CBBB-71E0-D785-8794C4A61B81}"/>
              </a:ext>
            </a:extLst>
          </p:cNvPr>
          <p:cNvSpPr txBox="1"/>
          <p:nvPr/>
        </p:nvSpPr>
        <p:spPr>
          <a:xfrm>
            <a:off x="3927277" y="4587867"/>
            <a:ext cx="1413630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양뱡향 통신</a:t>
            </a:r>
            <a:r>
              <a:rPr lang="en-US" altLang="ko-KR" sz="1400" dirty="0"/>
              <a:t>(IOT)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BE5E1-DE9A-E06D-C458-C33050E9424C}"/>
              </a:ext>
            </a:extLst>
          </p:cNvPr>
          <p:cNvSpPr txBox="1"/>
          <p:nvPr/>
        </p:nvSpPr>
        <p:spPr>
          <a:xfrm>
            <a:off x="5998190" y="3841361"/>
            <a:ext cx="13032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제어 컨트롤러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002B8-24E4-2FA1-FA7F-EBC0275EDBF9}"/>
              </a:ext>
            </a:extLst>
          </p:cNvPr>
          <p:cNvSpPr txBox="1"/>
          <p:nvPr/>
        </p:nvSpPr>
        <p:spPr>
          <a:xfrm>
            <a:off x="4015445" y="5294876"/>
            <a:ext cx="1083738" cy="258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F4E2D-308C-55A7-C403-D79D3014562C}"/>
              </a:ext>
            </a:extLst>
          </p:cNvPr>
          <p:cNvSpPr txBox="1"/>
          <p:nvPr/>
        </p:nvSpPr>
        <p:spPr>
          <a:xfrm>
            <a:off x="9773714" y="3841361"/>
            <a:ext cx="1078850" cy="2589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데이터저장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378D5F-8832-72F9-C371-723655A07DCC}"/>
              </a:ext>
            </a:extLst>
          </p:cNvPr>
          <p:cNvCxnSpPr/>
          <p:nvPr/>
        </p:nvCxnSpPr>
        <p:spPr>
          <a:xfrm>
            <a:off x="7809363" y="4927039"/>
            <a:ext cx="737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114EC-348D-D8D8-0A3C-83845DC79D57}"/>
              </a:ext>
            </a:extLst>
          </p:cNvPr>
          <p:cNvCxnSpPr/>
          <p:nvPr/>
        </p:nvCxnSpPr>
        <p:spPr>
          <a:xfrm>
            <a:off x="7809363" y="5061603"/>
            <a:ext cx="7378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2D22F4-18F5-C444-7B6E-70B48849EB00}"/>
              </a:ext>
            </a:extLst>
          </p:cNvPr>
          <p:cNvSpPr txBox="1"/>
          <p:nvPr/>
        </p:nvSpPr>
        <p:spPr>
          <a:xfrm>
            <a:off x="7706278" y="4563985"/>
            <a:ext cx="943993" cy="226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/>
              <a:t>데이터저장</a:t>
            </a:r>
          </a:p>
        </p:txBody>
      </p:sp>
      <p:pic>
        <p:nvPicPr>
          <p:cNvPr id="27" name="Picture 8" descr="Node-RED logo">
            <a:extLst>
              <a:ext uri="{FF2B5EF4-FFF2-40B4-BE49-F238E27FC236}">
                <a16:creationId xmlns:a16="http://schemas.microsoft.com/office/drawing/2014/main" id="{838CE8CB-06F8-61CF-22CC-AD0752F3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55" y="4345146"/>
            <a:ext cx="1483083" cy="14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6AECE0-BA13-F1CC-C08C-A6DBDCD4ADD8}"/>
              </a:ext>
            </a:extLst>
          </p:cNvPr>
          <p:cNvSpPr txBox="1"/>
          <p:nvPr/>
        </p:nvSpPr>
        <p:spPr>
          <a:xfrm>
            <a:off x="7932400" y="3168363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highlight>
                  <a:srgbClr val="C0C0C0"/>
                </a:highlight>
              </a:rPr>
              <a:t>라즈베리파이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BDA1CB-70E2-946F-0A8C-2255787AEAF7}"/>
              </a:ext>
            </a:extLst>
          </p:cNvPr>
          <p:cNvSpPr/>
          <p:nvPr/>
        </p:nvSpPr>
        <p:spPr>
          <a:xfrm>
            <a:off x="5511071" y="3580636"/>
            <a:ext cx="6063048" cy="279938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D5CD40-5FC3-4C0F-AD1C-138BC8B5EF8A}"/>
              </a:ext>
            </a:extLst>
          </p:cNvPr>
          <p:cNvGrpSpPr/>
          <p:nvPr/>
        </p:nvGrpSpPr>
        <p:grpSpPr>
          <a:xfrm>
            <a:off x="8958277" y="4442630"/>
            <a:ext cx="2506596" cy="1338711"/>
            <a:chOff x="8422795" y="2933366"/>
            <a:chExt cx="2226984" cy="1189377"/>
          </a:xfrm>
        </p:grpSpPr>
        <p:pic>
          <p:nvPicPr>
            <p:cNvPr id="42" name="Picture 4" descr="데이터베이스 분류 - OLTP, OLAP">
              <a:extLst>
                <a:ext uri="{FF2B5EF4-FFF2-40B4-BE49-F238E27FC236}">
                  <a16:creationId xmlns:a16="http://schemas.microsoft.com/office/drawing/2014/main" id="{0AD318B8-1CBE-F82D-FF7E-FA312015E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795" y="2933366"/>
              <a:ext cx="1189377" cy="118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Mysql - 무료 브랜드 및 로고개 아이콘">
              <a:extLst>
                <a:ext uri="{FF2B5EF4-FFF2-40B4-BE49-F238E27FC236}">
                  <a16:creationId xmlns:a16="http://schemas.microsoft.com/office/drawing/2014/main" id="{BA724CB5-2EB3-EABA-E0F2-99A84856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953" y="2993821"/>
              <a:ext cx="1021826" cy="102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1BDB98-3CD5-ED56-B58F-0C3D7868A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721" y="1076654"/>
            <a:ext cx="965631" cy="830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B577D-79B7-D2F7-DE88-50B3B45C9491}"/>
              </a:ext>
            </a:extLst>
          </p:cNvPr>
          <p:cNvSpPr txBox="1"/>
          <p:nvPr/>
        </p:nvSpPr>
        <p:spPr>
          <a:xfrm>
            <a:off x="2831084" y="467659"/>
            <a:ext cx="9271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ESP32 board</a:t>
            </a:r>
            <a:endParaRPr lang="ko-KR" altLang="en-US" sz="1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134070-A0C6-9D9B-E00C-6C1F8D6DF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6765" r="11122" b="882"/>
          <a:stretch/>
        </p:blipFill>
        <p:spPr bwMode="auto">
          <a:xfrm>
            <a:off x="387900" y="899115"/>
            <a:ext cx="2025584" cy="179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83BAF3-EBA9-1B77-982C-99AC4C20B54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413484" y="1710772"/>
            <a:ext cx="477788" cy="8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790F5-CA56-E89D-880E-65BC9A61563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96249" y="1304994"/>
            <a:ext cx="381472" cy="1869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D489A1-A3EB-93C8-1753-B97EB88F9259}"/>
              </a:ext>
            </a:extLst>
          </p:cNvPr>
          <p:cNvCxnSpPr>
            <a:cxnSpLocks/>
          </p:cNvCxnSpPr>
          <p:nvPr/>
        </p:nvCxnSpPr>
        <p:spPr>
          <a:xfrm flipV="1">
            <a:off x="2376514" y="1879021"/>
            <a:ext cx="609856" cy="544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6BB8FC-118B-478C-D785-4AEE3A7AF206}"/>
              </a:ext>
            </a:extLst>
          </p:cNvPr>
          <p:cNvSpPr txBox="1"/>
          <p:nvPr/>
        </p:nvSpPr>
        <p:spPr>
          <a:xfrm>
            <a:off x="1221473" y="467659"/>
            <a:ext cx="6315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MQ 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8C20F-F807-592A-9473-FE44D5AB6C33}"/>
              </a:ext>
            </a:extLst>
          </p:cNvPr>
          <p:cNvSpPr txBox="1"/>
          <p:nvPr/>
        </p:nvSpPr>
        <p:spPr>
          <a:xfrm>
            <a:off x="1214851" y="716471"/>
            <a:ext cx="5947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</a:rPr>
              <a:t>Lecture 3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1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E7CF2D7-8C09-87A0-C26A-4B16A380FA81}"/>
              </a:ext>
            </a:extLst>
          </p:cNvPr>
          <p:cNvSpPr/>
          <p:nvPr/>
        </p:nvSpPr>
        <p:spPr>
          <a:xfrm>
            <a:off x="5457212" y="2617094"/>
            <a:ext cx="2234306" cy="223430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6FED7-53E4-A43A-A655-AED5E13AD9AE}"/>
              </a:ext>
            </a:extLst>
          </p:cNvPr>
          <p:cNvSpPr txBox="1"/>
          <p:nvPr/>
        </p:nvSpPr>
        <p:spPr>
          <a:xfrm>
            <a:off x="5706788" y="3557798"/>
            <a:ext cx="16991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 Broker</a:t>
            </a:r>
            <a:endParaRPr lang="ko-KR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838D3-BB40-7AF9-E319-CC8FC03CC4D4}"/>
              </a:ext>
            </a:extLst>
          </p:cNvPr>
          <p:cNvSpPr/>
          <p:nvPr/>
        </p:nvSpPr>
        <p:spPr>
          <a:xfrm>
            <a:off x="2344059" y="2045013"/>
            <a:ext cx="1443790" cy="14437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648DE-B4EF-7FCA-951D-96D6A9A819BA}"/>
              </a:ext>
            </a:extLst>
          </p:cNvPr>
          <p:cNvSpPr txBox="1"/>
          <p:nvPr/>
        </p:nvSpPr>
        <p:spPr>
          <a:xfrm>
            <a:off x="2492524" y="2667779"/>
            <a:ext cx="11266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 </a:t>
            </a:r>
            <a:r>
              <a:rPr lang="ko-KR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보드 </a:t>
            </a:r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88B26AD-0D2D-3C69-994D-FC7B603DFD67}"/>
              </a:ext>
            </a:extLst>
          </p:cNvPr>
          <p:cNvGrpSpPr/>
          <p:nvPr/>
        </p:nvGrpSpPr>
        <p:grpSpPr>
          <a:xfrm>
            <a:off x="1318952" y="2478499"/>
            <a:ext cx="674798" cy="674796"/>
            <a:chOff x="409576" y="1655546"/>
            <a:chExt cx="1443790" cy="1443788"/>
          </a:xfrm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ADE4BD79-8578-9731-AF73-9AE802C16458}"/>
                </a:ext>
              </a:extLst>
            </p:cNvPr>
            <p:cNvSpPr/>
            <p:nvPr/>
          </p:nvSpPr>
          <p:spPr>
            <a:xfrm>
              <a:off x="409576" y="1655546"/>
              <a:ext cx="1443790" cy="1443788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816CBD5-331F-E576-5E9E-416D2F8A4D96}"/>
                </a:ext>
              </a:extLst>
            </p:cNvPr>
            <p:cNvSpPr txBox="1"/>
            <p:nvPr/>
          </p:nvSpPr>
          <p:spPr>
            <a:xfrm>
              <a:off x="508415" y="2278312"/>
              <a:ext cx="1225906" cy="3677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온도센서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38F251-7DB1-7D20-0F11-128D087E95A0}"/>
              </a:ext>
            </a:extLst>
          </p:cNvPr>
          <p:cNvGrpSpPr/>
          <p:nvPr/>
        </p:nvGrpSpPr>
        <p:grpSpPr>
          <a:xfrm>
            <a:off x="2344059" y="4239573"/>
            <a:ext cx="1443790" cy="1443788"/>
            <a:chOff x="1242074" y="1992431"/>
            <a:chExt cx="2569945" cy="256994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71E924-640A-F179-0F9E-8FCBB7D27880}"/>
                </a:ext>
              </a:extLst>
            </p:cNvPr>
            <p:cNvSpPr/>
            <p:nvPr/>
          </p:nvSpPr>
          <p:spPr>
            <a:xfrm>
              <a:off x="1242074" y="1992431"/>
              <a:ext cx="2569945" cy="256994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F3663-0F74-9BB4-B962-5D90D1B5CCB9}"/>
                </a:ext>
              </a:extLst>
            </p:cNvPr>
            <p:cNvSpPr txBox="1"/>
            <p:nvPr/>
          </p:nvSpPr>
          <p:spPr>
            <a:xfrm>
              <a:off x="1506342" y="3100955"/>
              <a:ext cx="2005445" cy="493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IOT </a:t>
              </a:r>
              <a:r>
                <a:rPr lang="ko-KR" alt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보드 </a:t>
              </a:r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22CE05-CCC8-F90D-7315-180E96EF9DAE}"/>
              </a:ext>
            </a:extLst>
          </p:cNvPr>
          <p:cNvGrpSpPr/>
          <p:nvPr/>
        </p:nvGrpSpPr>
        <p:grpSpPr>
          <a:xfrm>
            <a:off x="9457129" y="2045013"/>
            <a:ext cx="1443790" cy="1443788"/>
            <a:chOff x="1242074" y="1992431"/>
            <a:chExt cx="2569945" cy="256994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C4C806-1C67-5007-003B-80108A3B461F}"/>
                </a:ext>
              </a:extLst>
            </p:cNvPr>
            <p:cNvSpPr/>
            <p:nvPr/>
          </p:nvSpPr>
          <p:spPr>
            <a:xfrm>
              <a:off x="1242074" y="1992431"/>
              <a:ext cx="2569945" cy="256994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61BDDF-2BA6-3342-A776-701F079222E0}"/>
                </a:ext>
              </a:extLst>
            </p:cNvPr>
            <p:cNvSpPr txBox="1"/>
            <p:nvPr/>
          </p:nvSpPr>
          <p:spPr>
            <a:xfrm>
              <a:off x="1686901" y="3100955"/>
              <a:ext cx="1644326" cy="493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Device</a:t>
              </a:r>
              <a:r>
                <a:rPr lang="ko-KR" alt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C465F8-B822-629E-1DA2-EEFDBB54E69F}"/>
              </a:ext>
            </a:extLst>
          </p:cNvPr>
          <p:cNvGrpSpPr/>
          <p:nvPr/>
        </p:nvGrpSpPr>
        <p:grpSpPr>
          <a:xfrm>
            <a:off x="9457129" y="4239573"/>
            <a:ext cx="1443790" cy="1443788"/>
            <a:chOff x="1242074" y="1992431"/>
            <a:chExt cx="2569945" cy="256994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849BB4-A1B5-41FF-A2D3-43AFDFBC7540}"/>
                </a:ext>
              </a:extLst>
            </p:cNvPr>
            <p:cNvSpPr/>
            <p:nvPr/>
          </p:nvSpPr>
          <p:spPr>
            <a:xfrm>
              <a:off x="1242074" y="1992431"/>
              <a:ext cx="2569945" cy="256994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657AF7-0EE2-20E1-9023-DC826EBC4965}"/>
                </a:ext>
              </a:extLst>
            </p:cNvPr>
            <p:cNvSpPr txBox="1"/>
            <p:nvPr/>
          </p:nvSpPr>
          <p:spPr>
            <a:xfrm>
              <a:off x="1686903" y="3100955"/>
              <a:ext cx="1644326" cy="493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Device 02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E08F7-3991-A8BD-E529-47196C8A521A}"/>
              </a:ext>
            </a:extLst>
          </p:cNvPr>
          <p:cNvCxnSpPr>
            <a:cxnSpLocks/>
          </p:cNvCxnSpPr>
          <p:nvPr/>
        </p:nvCxnSpPr>
        <p:spPr>
          <a:xfrm flipV="1">
            <a:off x="3812142" y="4034022"/>
            <a:ext cx="1396409" cy="659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092E22-BCB9-4DE4-D786-1FF5E80544D6}"/>
              </a:ext>
            </a:extLst>
          </p:cNvPr>
          <p:cNvCxnSpPr>
            <a:cxnSpLocks/>
          </p:cNvCxnSpPr>
          <p:nvPr/>
        </p:nvCxnSpPr>
        <p:spPr>
          <a:xfrm flipH="1">
            <a:off x="7903970" y="2865545"/>
            <a:ext cx="1456910" cy="58038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C06A65-B577-65DD-8BB9-739323637F08}"/>
              </a:ext>
            </a:extLst>
          </p:cNvPr>
          <p:cNvCxnSpPr>
            <a:cxnSpLocks/>
          </p:cNvCxnSpPr>
          <p:nvPr/>
        </p:nvCxnSpPr>
        <p:spPr>
          <a:xfrm flipH="1" flipV="1">
            <a:off x="7912437" y="4309535"/>
            <a:ext cx="1456910" cy="612071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FA4A416-1021-0544-A567-590DBFF58B1F}"/>
              </a:ext>
            </a:extLst>
          </p:cNvPr>
          <p:cNvSpPr txBox="1"/>
          <p:nvPr/>
        </p:nvSpPr>
        <p:spPr>
          <a:xfrm>
            <a:off x="4097486" y="1852167"/>
            <a:ext cx="679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7A283546-2CF9-8E38-A89F-438BBC5FBEF6}"/>
              </a:ext>
            </a:extLst>
          </p:cNvPr>
          <p:cNvGrpSpPr/>
          <p:nvPr/>
        </p:nvGrpSpPr>
        <p:grpSpPr>
          <a:xfrm>
            <a:off x="4016545" y="2154055"/>
            <a:ext cx="1562939" cy="272267"/>
            <a:chOff x="4124320" y="1904198"/>
            <a:chExt cx="1823364" cy="31763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13EACC-0116-5F43-279A-9BC86F7948D1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A4EB0C-1669-D4B8-09F6-C884885F667C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FDF1D1-F1E5-6266-AACB-B1AA55D0E4CB}"/>
                </a:ext>
              </a:extLst>
            </p:cNvPr>
            <p:cNvSpPr txBox="1"/>
            <p:nvPr/>
          </p:nvSpPr>
          <p:spPr>
            <a:xfrm>
              <a:off x="4165463" y="1961733"/>
              <a:ext cx="456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topic1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A1B917-CBA7-0A1C-B461-898E37D77E33}"/>
                </a:ext>
              </a:extLst>
            </p:cNvPr>
            <p:cNvSpPr txBox="1"/>
            <p:nvPr/>
          </p:nvSpPr>
          <p:spPr>
            <a:xfrm>
              <a:off x="4867074" y="1955381"/>
              <a:ext cx="8188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{‘temp’:24}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D017B15-B96A-BCC3-4FE0-EF6AD68AD62F}"/>
              </a:ext>
            </a:extLst>
          </p:cNvPr>
          <p:cNvGrpSpPr/>
          <p:nvPr/>
        </p:nvGrpSpPr>
        <p:grpSpPr>
          <a:xfrm>
            <a:off x="4063059" y="5188734"/>
            <a:ext cx="1562939" cy="272267"/>
            <a:chOff x="4124320" y="5132115"/>
            <a:chExt cx="1823364" cy="3176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D64DE1-EB45-874B-D51E-0ECBA4D5F160}"/>
                </a:ext>
              </a:extLst>
            </p:cNvPr>
            <p:cNvSpPr/>
            <p:nvPr/>
          </p:nvSpPr>
          <p:spPr>
            <a:xfrm>
              <a:off x="4124320" y="5132115"/>
              <a:ext cx="539015" cy="31763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32EAEB-D8B5-2BE5-B50D-1D0425F99225}"/>
                </a:ext>
              </a:extLst>
            </p:cNvPr>
            <p:cNvSpPr/>
            <p:nvPr/>
          </p:nvSpPr>
          <p:spPr>
            <a:xfrm>
              <a:off x="4665649" y="5132115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6B6478-80DA-23F9-6FD3-91DD6E672E82}"/>
                </a:ext>
              </a:extLst>
            </p:cNvPr>
            <p:cNvSpPr txBox="1"/>
            <p:nvPr/>
          </p:nvSpPr>
          <p:spPr>
            <a:xfrm>
              <a:off x="4165463" y="5189650"/>
              <a:ext cx="456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topic2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2BEC22-8488-71B6-49F5-A84F34BF8D3B}"/>
                </a:ext>
              </a:extLst>
            </p:cNvPr>
            <p:cNvSpPr txBox="1"/>
            <p:nvPr/>
          </p:nvSpPr>
          <p:spPr>
            <a:xfrm>
              <a:off x="4872367" y="5183298"/>
              <a:ext cx="80823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{‘humi’:30}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424153B-7311-B3E5-D1C1-4EA3676D7925}"/>
              </a:ext>
            </a:extLst>
          </p:cNvPr>
          <p:cNvSpPr txBox="1"/>
          <p:nvPr/>
        </p:nvSpPr>
        <p:spPr>
          <a:xfrm>
            <a:off x="4144000" y="4829695"/>
            <a:ext cx="679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78EBDE-A4F8-B89D-A0D0-EA0FDE5A7CC2}"/>
              </a:ext>
            </a:extLst>
          </p:cNvPr>
          <p:cNvSpPr txBox="1"/>
          <p:nvPr/>
        </p:nvSpPr>
        <p:spPr>
          <a:xfrm>
            <a:off x="7360535" y="4829695"/>
            <a:ext cx="15451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9C38B875-191F-5B18-398E-DF8AFC731B65}"/>
              </a:ext>
            </a:extLst>
          </p:cNvPr>
          <p:cNvGrpSpPr/>
          <p:nvPr/>
        </p:nvGrpSpPr>
        <p:grpSpPr>
          <a:xfrm>
            <a:off x="7392983" y="5188734"/>
            <a:ext cx="1562939" cy="272267"/>
            <a:chOff x="7544853" y="5087662"/>
            <a:chExt cx="1823364" cy="31763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E383F4-C6FF-9F2E-9C6D-5270C60278C5}"/>
                </a:ext>
              </a:extLst>
            </p:cNvPr>
            <p:cNvSpPr/>
            <p:nvPr/>
          </p:nvSpPr>
          <p:spPr>
            <a:xfrm>
              <a:off x="7544853" y="5087662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49AE4A-481A-C2B7-E327-B1DF2841AEB4}"/>
                </a:ext>
              </a:extLst>
            </p:cNvPr>
            <p:cNvSpPr/>
            <p:nvPr/>
          </p:nvSpPr>
          <p:spPr>
            <a:xfrm>
              <a:off x="8086182" y="5087662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13557C-8E28-7FAA-7DD0-3EF2DA7052F9}"/>
                </a:ext>
              </a:extLst>
            </p:cNvPr>
            <p:cNvSpPr txBox="1"/>
            <p:nvPr/>
          </p:nvSpPr>
          <p:spPr>
            <a:xfrm>
              <a:off x="7585996" y="5145197"/>
              <a:ext cx="456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topic1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48621D-A105-005A-1639-17F0E9ABD30E}"/>
                </a:ext>
              </a:extLst>
            </p:cNvPr>
            <p:cNvSpPr txBox="1"/>
            <p:nvPr/>
          </p:nvSpPr>
          <p:spPr>
            <a:xfrm>
              <a:off x="8287607" y="5138845"/>
              <a:ext cx="8188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{‘temp’:24}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C6C70CD-7EF3-3884-A79E-343EFA529819}"/>
              </a:ext>
            </a:extLst>
          </p:cNvPr>
          <p:cNvSpPr txBox="1"/>
          <p:nvPr/>
        </p:nvSpPr>
        <p:spPr>
          <a:xfrm>
            <a:off x="7360535" y="1861429"/>
            <a:ext cx="15451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topic2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C9FFF77E-BF46-F812-8B06-75669A44205A}"/>
              </a:ext>
            </a:extLst>
          </p:cNvPr>
          <p:cNvGrpSpPr/>
          <p:nvPr/>
        </p:nvGrpSpPr>
        <p:grpSpPr>
          <a:xfrm>
            <a:off x="7392983" y="2169667"/>
            <a:ext cx="1562939" cy="272267"/>
            <a:chOff x="7544853" y="1980395"/>
            <a:chExt cx="1823364" cy="3176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3AF60D-1FC6-0567-CF07-E44742888D52}"/>
                </a:ext>
              </a:extLst>
            </p:cNvPr>
            <p:cNvSpPr/>
            <p:nvPr/>
          </p:nvSpPr>
          <p:spPr>
            <a:xfrm>
              <a:off x="7544853" y="1980395"/>
              <a:ext cx="539015" cy="31763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33A53D-B31B-B69C-E437-D2D86E58C5FD}"/>
                </a:ext>
              </a:extLst>
            </p:cNvPr>
            <p:cNvSpPr/>
            <p:nvPr/>
          </p:nvSpPr>
          <p:spPr>
            <a:xfrm>
              <a:off x="8086182" y="1980395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3C3059-4D4B-344C-056B-6DABC748BCE9}"/>
                </a:ext>
              </a:extLst>
            </p:cNvPr>
            <p:cNvSpPr txBox="1"/>
            <p:nvPr/>
          </p:nvSpPr>
          <p:spPr>
            <a:xfrm>
              <a:off x="7585996" y="2037930"/>
              <a:ext cx="456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topic2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C3FE0250-6C60-0358-2171-B6E19FA64E3F}"/>
                </a:ext>
              </a:extLst>
            </p:cNvPr>
            <p:cNvSpPr txBox="1"/>
            <p:nvPr/>
          </p:nvSpPr>
          <p:spPr>
            <a:xfrm>
              <a:off x="8292897" y="2031578"/>
              <a:ext cx="80823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{‘humi’:30}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F88C5F37-B813-EC35-8970-B4A04E6977A4}"/>
              </a:ext>
            </a:extLst>
          </p:cNvPr>
          <p:cNvCxnSpPr>
            <a:cxnSpLocks/>
          </p:cNvCxnSpPr>
          <p:nvPr/>
        </p:nvCxnSpPr>
        <p:spPr>
          <a:xfrm flipH="1">
            <a:off x="7912437" y="3009478"/>
            <a:ext cx="1456910" cy="5803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EFEDB788-BB6C-F449-FB38-750E980CF865}"/>
              </a:ext>
            </a:extLst>
          </p:cNvPr>
          <p:cNvCxnSpPr>
            <a:cxnSpLocks/>
          </p:cNvCxnSpPr>
          <p:nvPr/>
        </p:nvCxnSpPr>
        <p:spPr>
          <a:xfrm flipH="1" flipV="1">
            <a:off x="7980170" y="4174069"/>
            <a:ext cx="1456910" cy="61207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AC9143D9-9B18-78C8-6ADB-138514B0E5E4}"/>
              </a:ext>
            </a:extLst>
          </p:cNvPr>
          <p:cNvCxnSpPr>
            <a:cxnSpLocks/>
          </p:cNvCxnSpPr>
          <p:nvPr/>
        </p:nvCxnSpPr>
        <p:spPr>
          <a:xfrm flipV="1">
            <a:off x="3856775" y="4159007"/>
            <a:ext cx="1396409" cy="659329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C8A2A68-DA0F-73D0-F89D-5DAE6D571D5D}"/>
              </a:ext>
            </a:extLst>
          </p:cNvPr>
          <p:cNvCxnSpPr>
            <a:cxnSpLocks/>
            <a:stCxn id="14" idx="2"/>
            <a:endCxn id="1037" idx="6"/>
          </p:cNvCxnSpPr>
          <p:nvPr/>
        </p:nvCxnSpPr>
        <p:spPr>
          <a:xfrm flipH="1">
            <a:off x="1993750" y="2766907"/>
            <a:ext cx="350309" cy="48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4308EC7-D8A0-F500-F51A-C3322AA1D1FF}"/>
              </a:ext>
            </a:extLst>
          </p:cNvPr>
          <p:cNvGrpSpPr/>
          <p:nvPr/>
        </p:nvGrpSpPr>
        <p:grpSpPr>
          <a:xfrm>
            <a:off x="1386683" y="4823764"/>
            <a:ext cx="688037" cy="688035"/>
            <a:chOff x="409576" y="1655546"/>
            <a:chExt cx="1443790" cy="1443788"/>
          </a:xfrm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55E83D5E-977D-B660-EF06-1C4F2028D96F}"/>
                </a:ext>
              </a:extLst>
            </p:cNvPr>
            <p:cNvSpPr/>
            <p:nvPr/>
          </p:nvSpPr>
          <p:spPr>
            <a:xfrm>
              <a:off x="409576" y="1655546"/>
              <a:ext cx="1443790" cy="1443788"/>
            </a:xfrm>
            <a:prstGeom prst="ellipse">
              <a:avLst/>
            </a:prstGeom>
            <a:solidFill>
              <a:srgbClr val="92D05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509D3FE4-6ABC-B184-8DCE-040EB099F5BF}"/>
                </a:ext>
              </a:extLst>
            </p:cNvPr>
            <p:cNvSpPr txBox="1"/>
            <p:nvPr/>
          </p:nvSpPr>
          <p:spPr>
            <a:xfrm>
              <a:off x="508415" y="2278312"/>
              <a:ext cx="1225908" cy="3677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습도센서</a:t>
              </a:r>
            </a:p>
          </p:txBody>
        </p:sp>
      </p:grp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B945792A-5D81-D108-DD9B-CA5CE326B564}"/>
              </a:ext>
            </a:extLst>
          </p:cNvPr>
          <p:cNvCxnSpPr>
            <a:endCxn id="1043" idx="6"/>
          </p:cNvCxnSpPr>
          <p:nvPr/>
        </p:nvCxnSpPr>
        <p:spPr>
          <a:xfrm flipH="1">
            <a:off x="2074720" y="5078307"/>
            <a:ext cx="269339" cy="89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7" name="Picture 16" descr="Led Light PNG Images &amp; PSDs for Download | PixelSquid">
            <a:extLst>
              <a:ext uri="{FF2B5EF4-FFF2-40B4-BE49-F238E27FC236}">
                <a16:creationId xmlns:a16="http://schemas.microsoft.com/office/drawing/2014/main" id="{FFC948BB-C9B1-A174-7F97-DC552B32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67" y="1574000"/>
            <a:ext cx="77354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314049DB-32EC-E334-20F3-07B94A9662A7}"/>
              </a:ext>
            </a:extLst>
          </p:cNvPr>
          <p:cNvCxnSpPr>
            <a:cxnSpLocks/>
          </p:cNvCxnSpPr>
          <p:nvPr/>
        </p:nvCxnSpPr>
        <p:spPr>
          <a:xfrm flipH="1" flipV="1">
            <a:off x="1722817" y="2201334"/>
            <a:ext cx="697061" cy="21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Picture 16" descr="Led Light PNG Images &amp; PSDs for Download | PixelSquid">
            <a:extLst>
              <a:ext uri="{FF2B5EF4-FFF2-40B4-BE49-F238E27FC236}">
                <a16:creationId xmlns:a16="http://schemas.microsoft.com/office/drawing/2014/main" id="{4720F4BC-7480-7D08-76E7-6DBBDE7A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67" y="3817667"/>
            <a:ext cx="77354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2954F8C-3EB5-2C61-C5D4-A73CAA8CC785}"/>
              </a:ext>
            </a:extLst>
          </p:cNvPr>
          <p:cNvCxnSpPr>
            <a:cxnSpLocks/>
          </p:cNvCxnSpPr>
          <p:nvPr/>
        </p:nvCxnSpPr>
        <p:spPr>
          <a:xfrm flipH="1" flipV="1">
            <a:off x="1722817" y="4445001"/>
            <a:ext cx="697061" cy="21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167337FB-68FD-E7DD-2243-ECB01073448F}"/>
              </a:ext>
            </a:extLst>
          </p:cNvPr>
          <p:cNvGrpSpPr/>
          <p:nvPr/>
        </p:nvGrpSpPr>
        <p:grpSpPr>
          <a:xfrm rot="2700000">
            <a:off x="3820609" y="2857155"/>
            <a:ext cx="1441042" cy="784314"/>
            <a:chOff x="3812142" y="2433822"/>
            <a:chExt cx="1441042" cy="784314"/>
          </a:xfrm>
        </p:grpSpPr>
        <p:cxnSp>
          <p:nvCxnSpPr>
            <p:cNvPr id="1063" name="Straight Arrow Connector 1062">
              <a:extLst>
                <a:ext uri="{FF2B5EF4-FFF2-40B4-BE49-F238E27FC236}">
                  <a16:creationId xmlns:a16="http://schemas.microsoft.com/office/drawing/2014/main" id="{A3DB91B9-9800-27ED-EF15-23EE20859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2142" y="2433822"/>
              <a:ext cx="1396409" cy="659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EDA4F678-BD7F-76D2-6CB2-A1C846134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6775" y="2558807"/>
              <a:ext cx="1396409" cy="6593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88D6D13-F61E-1775-4B44-BAA984FBA49D}"/>
              </a:ext>
            </a:extLst>
          </p:cNvPr>
          <p:cNvSpPr txBox="1"/>
          <p:nvPr/>
        </p:nvSpPr>
        <p:spPr>
          <a:xfrm>
            <a:off x="7437534" y="1048629"/>
            <a:ext cx="679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2C9B843A-9784-85EB-5CF5-66EEBAEECB19}"/>
              </a:ext>
            </a:extLst>
          </p:cNvPr>
          <p:cNvGrpSpPr/>
          <p:nvPr/>
        </p:nvGrpSpPr>
        <p:grpSpPr>
          <a:xfrm>
            <a:off x="7356593" y="1356867"/>
            <a:ext cx="1562939" cy="272267"/>
            <a:chOff x="4124320" y="1904198"/>
            <a:chExt cx="1823364" cy="317634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91968C31-DC26-B817-7ED9-64289BF34922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589F74E-8A25-E832-29E8-191F571DF246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FCCB746E-7F58-39D4-62CC-83DB5911A1C6}"/>
                </a:ext>
              </a:extLst>
            </p:cNvPr>
            <p:cNvSpPr txBox="1"/>
            <p:nvPr/>
          </p:nvSpPr>
          <p:spPr>
            <a:xfrm>
              <a:off x="4165463" y="1961733"/>
              <a:ext cx="456728" cy="2154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topic3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3A45D792-9EDB-8C53-10D9-A858348D6065}"/>
                </a:ext>
              </a:extLst>
            </p:cNvPr>
            <p:cNvSpPr txBox="1"/>
            <p:nvPr/>
          </p:nvSpPr>
          <p:spPr>
            <a:xfrm>
              <a:off x="4913457" y="1955381"/>
              <a:ext cx="726050" cy="215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</a:t>
              </a:r>
              <a:r>
                <a:rPr lang="en-US" altLang="ko-KR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LED’:off</a:t>
              </a:r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A07C088-666F-FBE7-C486-7EF21227DC17}"/>
              </a:ext>
            </a:extLst>
          </p:cNvPr>
          <p:cNvSpPr txBox="1"/>
          <p:nvPr/>
        </p:nvSpPr>
        <p:spPr>
          <a:xfrm>
            <a:off x="7437534" y="5525938"/>
            <a:ext cx="679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94509257-AD3E-A445-3B1C-BD82B39DC608}"/>
              </a:ext>
            </a:extLst>
          </p:cNvPr>
          <p:cNvGrpSpPr/>
          <p:nvPr/>
        </p:nvGrpSpPr>
        <p:grpSpPr>
          <a:xfrm>
            <a:off x="7381993" y="5884976"/>
            <a:ext cx="1562939" cy="272267"/>
            <a:chOff x="4124320" y="1904198"/>
            <a:chExt cx="1823364" cy="317634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C6933D6D-09E7-9027-166A-65033A290FDF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612C2500-AFD9-DACE-5522-40689E295971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E9CFD58-7A95-BC8C-0396-E6F4759D3EA8}"/>
                </a:ext>
              </a:extLst>
            </p:cNvPr>
            <p:cNvSpPr txBox="1"/>
            <p:nvPr/>
          </p:nvSpPr>
          <p:spPr>
            <a:xfrm>
              <a:off x="4165463" y="1961733"/>
              <a:ext cx="456728" cy="2154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topic4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1F13CE98-E7B6-C3DC-7B2C-1E0C1ADEA766}"/>
                </a:ext>
              </a:extLst>
            </p:cNvPr>
            <p:cNvSpPr txBox="1"/>
            <p:nvPr/>
          </p:nvSpPr>
          <p:spPr>
            <a:xfrm>
              <a:off x="4920077" y="1955381"/>
              <a:ext cx="712809" cy="215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</a:t>
              </a:r>
              <a:r>
                <a:rPr lang="en-US" altLang="ko-KR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LED’:on</a:t>
              </a:r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B7E1107-2DC6-C277-52BD-4F4BF0B3A145}"/>
              </a:ext>
            </a:extLst>
          </p:cNvPr>
          <p:cNvSpPr txBox="1"/>
          <p:nvPr/>
        </p:nvSpPr>
        <p:spPr>
          <a:xfrm>
            <a:off x="4077525" y="1065326"/>
            <a:ext cx="15451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51EB49C6-521B-F4C0-DDE8-08EF41A061D4}"/>
              </a:ext>
            </a:extLst>
          </p:cNvPr>
          <p:cNvGrpSpPr/>
          <p:nvPr/>
        </p:nvGrpSpPr>
        <p:grpSpPr>
          <a:xfrm>
            <a:off x="4016545" y="1421777"/>
            <a:ext cx="1562939" cy="272267"/>
            <a:chOff x="4124320" y="1904198"/>
            <a:chExt cx="1823364" cy="317634"/>
          </a:xfrm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69C8494D-2C9F-A7A1-B498-E84636EFA122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49D176B9-2BFE-58B6-485F-F772DF931B89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373C88D3-2877-3B40-3B0E-3BAD6A1D43F6}"/>
                </a:ext>
              </a:extLst>
            </p:cNvPr>
            <p:cNvSpPr txBox="1"/>
            <p:nvPr/>
          </p:nvSpPr>
          <p:spPr>
            <a:xfrm>
              <a:off x="4165463" y="1961733"/>
              <a:ext cx="456728" cy="2154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topic4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71DDA9E3-1FEE-3897-3B30-A0200B3A7847}"/>
                </a:ext>
              </a:extLst>
            </p:cNvPr>
            <p:cNvSpPr txBox="1"/>
            <p:nvPr/>
          </p:nvSpPr>
          <p:spPr>
            <a:xfrm>
              <a:off x="4920077" y="1955381"/>
              <a:ext cx="712809" cy="215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</a:t>
              </a:r>
              <a:r>
                <a:rPr lang="en-US" altLang="ko-KR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LED’:on</a:t>
              </a:r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84" name="TextBox 1083">
            <a:extLst>
              <a:ext uri="{FF2B5EF4-FFF2-40B4-BE49-F238E27FC236}">
                <a16:creationId xmlns:a16="http://schemas.microsoft.com/office/drawing/2014/main" id="{20100BE0-23D5-89B7-0CFE-FC5F80A0A859}"/>
              </a:ext>
            </a:extLst>
          </p:cNvPr>
          <p:cNvSpPr txBox="1"/>
          <p:nvPr/>
        </p:nvSpPr>
        <p:spPr>
          <a:xfrm>
            <a:off x="4117542" y="5576179"/>
            <a:ext cx="15451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topic3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FDD083BE-4B0D-F308-FC48-6DBBC8EEA839}"/>
              </a:ext>
            </a:extLst>
          </p:cNvPr>
          <p:cNvGrpSpPr/>
          <p:nvPr/>
        </p:nvGrpSpPr>
        <p:grpSpPr>
          <a:xfrm>
            <a:off x="4063059" y="5884417"/>
            <a:ext cx="1562939" cy="272267"/>
            <a:chOff x="4124320" y="1904198"/>
            <a:chExt cx="1823364" cy="317634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C07D98E6-17B0-77FE-6A62-8BB6669E183D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8AB865D2-81E7-A575-ADF0-5A1FBB046D69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A971F25D-2F8B-E6A1-6E9A-F204D5ED0922}"/>
                </a:ext>
              </a:extLst>
            </p:cNvPr>
            <p:cNvSpPr txBox="1"/>
            <p:nvPr/>
          </p:nvSpPr>
          <p:spPr>
            <a:xfrm>
              <a:off x="4165463" y="1961733"/>
              <a:ext cx="456728" cy="2154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topic3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E17B9A91-98EE-E0CF-9922-9FE1F7E6FC12}"/>
                </a:ext>
              </a:extLst>
            </p:cNvPr>
            <p:cNvSpPr txBox="1"/>
            <p:nvPr/>
          </p:nvSpPr>
          <p:spPr>
            <a:xfrm>
              <a:off x="4913457" y="1955381"/>
              <a:ext cx="726050" cy="215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{‘</a:t>
              </a:r>
              <a:r>
                <a:rPr lang="en-US" altLang="ko-KR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LED’:off</a:t>
              </a:r>
              <a:r>
                <a:rPr lang="en-US" altLang="ko-KR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19D3E537-BB6A-B379-A955-6E91E13D76C8}"/>
              </a:ext>
            </a:extLst>
          </p:cNvPr>
          <p:cNvGrpSpPr/>
          <p:nvPr/>
        </p:nvGrpSpPr>
        <p:grpSpPr>
          <a:xfrm>
            <a:off x="257897" y="170102"/>
            <a:ext cx="1316904" cy="367139"/>
            <a:chOff x="257896" y="170102"/>
            <a:chExt cx="2963561" cy="367139"/>
          </a:xfrm>
        </p:grpSpPr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7D157AA9-B751-75E7-C4FE-3590E0F7147F}"/>
                </a:ext>
              </a:extLst>
            </p:cNvPr>
            <p:cNvSpPr txBox="1"/>
            <p:nvPr/>
          </p:nvSpPr>
          <p:spPr>
            <a:xfrm>
              <a:off x="420522" y="232538"/>
              <a:ext cx="10742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MQTT </a:t>
              </a:r>
              <a:r>
                <a:rPr lang="ko-KR" altLang="en-US" sz="1600" b="1" dirty="0"/>
                <a:t>통신</a:t>
              </a:r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7BF71257-E67A-AB7E-46AE-8F8107E7F0E8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82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E7CF2D7-8C09-87A0-C26A-4B16A380FA81}"/>
              </a:ext>
            </a:extLst>
          </p:cNvPr>
          <p:cNvSpPr/>
          <p:nvPr/>
        </p:nvSpPr>
        <p:spPr>
          <a:xfrm>
            <a:off x="5605178" y="1593688"/>
            <a:ext cx="2192622" cy="21926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6FED7-53E4-A43A-A655-AED5E13AD9AE}"/>
              </a:ext>
            </a:extLst>
          </p:cNvPr>
          <p:cNvSpPr txBox="1"/>
          <p:nvPr/>
        </p:nvSpPr>
        <p:spPr>
          <a:xfrm>
            <a:off x="5833912" y="2513549"/>
            <a:ext cx="16991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 Broker</a:t>
            </a:r>
            <a:endParaRPr lang="ko-KR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838D3-BB40-7AF9-E319-CC8FC03CC4D4}"/>
              </a:ext>
            </a:extLst>
          </p:cNvPr>
          <p:cNvSpPr/>
          <p:nvPr/>
        </p:nvSpPr>
        <p:spPr>
          <a:xfrm>
            <a:off x="2236349" y="2060032"/>
            <a:ext cx="1443790" cy="14437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648DE-B4EF-7FCA-951D-96D6A9A819BA}"/>
              </a:ext>
            </a:extLst>
          </p:cNvPr>
          <p:cNvSpPr txBox="1"/>
          <p:nvPr/>
        </p:nvSpPr>
        <p:spPr>
          <a:xfrm>
            <a:off x="2384814" y="2682798"/>
            <a:ext cx="11266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 </a:t>
            </a:r>
            <a:r>
              <a:rPr lang="ko-KR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보드 </a:t>
            </a:r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22CE05-CCC8-F90D-7315-180E96EF9DAE}"/>
              </a:ext>
            </a:extLst>
          </p:cNvPr>
          <p:cNvGrpSpPr/>
          <p:nvPr/>
        </p:nvGrpSpPr>
        <p:grpSpPr>
          <a:xfrm>
            <a:off x="9949139" y="1899924"/>
            <a:ext cx="1443790" cy="1443788"/>
            <a:chOff x="1242074" y="1992431"/>
            <a:chExt cx="2569945" cy="256994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C4C806-1C67-5007-003B-80108A3B461F}"/>
                </a:ext>
              </a:extLst>
            </p:cNvPr>
            <p:cNvSpPr/>
            <p:nvPr/>
          </p:nvSpPr>
          <p:spPr>
            <a:xfrm>
              <a:off x="1242074" y="1992431"/>
              <a:ext cx="2569945" cy="256994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61BDDF-2BA6-3342-A776-701F079222E0}"/>
                </a:ext>
              </a:extLst>
            </p:cNvPr>
            <p:cNvSpPr txBox="1"/>
            <p:nvPr/>
          </p:nvSpPr>
          <p:spPr>
            <a:xfrm>
              <a:off x="1686901" y="3100955"/>
              <a:ext cx="1644326" cy="493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Device</a:t>
              </a:r>
              <a:r>
                <a:rPr lang="ko-KR" alt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FA4A416-1021-0544-A567-590DBFF58B1F}"/>
              </a:ext>
            </a:extLst>
          </p:cNvPr>
          <p:cNvSpPr txBox="1"/>
          <p:nvPr/>
        </p:nvSpPr>
        <p:spPr>
          <a:xfrm>
            <a:off x="3711790" y="1552932"/>
            <a:ext cx="13715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 topic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7A283546-2CF9-8E38-A89F-438BBC5FBEF6}"/>
              </a:ext>
            </a:extLst>
          </p:cNvPr>
          <p:cNvGrpSpPr/>
          <p:nvPr/>
        </p:nvGrpSpPr>
        <p:grpSpPr>
          <a:xfrm>
            <a:off x="3714309" y="1854820"/>
            <a:ext cx="1562939" cy="272267"/>
            <a:chOff x="4124320" y="1904198"/>
            <a:chExt cx="1823364" cy="31763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13EACC-0116-5F43-279A-9BC86F7948D1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A4EB0C-1669-D4B8-09F6-C884885F667C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FDF1D1-F1E5-6266-AACB-B1AA55D0E4CB}"/>
                </a:ext>
              </a:extLst>
            </p:cNvPr>
            <p:cNvSpPr txBox="1"/>
            <p:nvPr/>
          </p:nvSpPr>
          <p:spPr>
            <a:xfrm>
              <a:off x="4127413" y="1961733"/>
              <a:ext cx="532830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topic1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A1B917-CBA7-0A1C-B461-898E37D77E33}"/>
                </a:ext>
              </a:extLst>
            </p:cNvPr>
            <p:cNvSpPr txBox="1"/>
            <p:nvPr/>
          </p:nvSpPr>
          <p:spPr>
            <a:xfrm>
              <a:off x="4907061" y="1955381"/>
              <a:ext cx="738841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message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C6C70CD-7EF3-3884-A79E-343EFA529819}"/>
              </a:ext>
            </a:extLst>
          </p:cNvPr>
          <p:cNvSpPr txBox="1"/>
          <p:nvPr/>
        </p:nvSpPr>
        <p:spPr>
          <a:xfrm>
            <a:off x="7954297" y="1546582"/>
            <a:ext cx="159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 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314049DB-32EC-E334-20F3-07B94A9662A7}"/>
              </a:ext>
            </a:extLst>
          </p:cNvPr>
          <p:cNvCxnSpPr>
            <a:cxnSpLocks/>
          </p:cNvCxnSpPr>
          <p:nvPr/>
        </p:nvCxnSpPr>
        <p:spPr>
          <a:xfrm flipH="1" flipV="1">
            <a:off x="1634190" y="1402618"/>
            <a:ext cx="753534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B06219A-F457-C993-9CBC-D44E86BE3740}"/>
              </a:ext>
            </a:extLst>
          </p:cNvPr>
          <p:cNvGrpSpPr/>
          <p:nvPr/>
        </p:nvGrpSpPr>
        <p:grpSpPr>
          <a:xfrm>
            <a:off x="3861442" y="2322762"/>
            <a:ext cx="1408390" cy="791502"/>
            <a:chOff x="3734318" y="3129944"/>
            <a:chExt cx="1408390" cy="791502"/>
          </a:xfrm>
        </p:grpSpPr>
        <p:cxnSp>
          <p:nvCxnSpPr>
            <p:cNvPr id="1063" name="Straight Arrow Connector 1062">
              <a:extLst>
                <a:ext uri="{FF2B5EF4-FFF2-40B4-BE49-F238E27FC236}">
                  <a16:creationId xmlns:a16="http://schemas.microsoft.com/office/drawing/2014/main" id="{A3DB91B9-9800-27ED-EF15-23EE20859C67}"/>
                </a:ext>
              </a:extLst>
            </p:cNvPr>
            <p:cNvCxnSpPr>
              <a:cxnSpLocks/>
            </p:cNvCxnSpPr>
            <p:nvPr/>
          </p:nvCxnSpPr>
          <p:spPr>
            <a:xfrm rot="1489865" flipV="1">
              <a:off x="3746299" y="3129944"/>
              <a:ext cx="1396409" cy="659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EDA4F678-BD7F-76D2-6CB2-A1C846134840}"/>
                </a:ext>
              </a:extLst>
            </p:cNvPr>
            <p:cNvCxnSpPr>
              <a:cxnSpLocks/>
            </p:cNvCxnSpPr>
            <p:nvPr/>
          </p:nvCxnSpPr>
          <p:spPr>
            <a:xfrm rot="1489865" flipV="1">
              <a:off x="3734318" y="3262117"/>
              <a:ext cx="1396409" cy="6593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88D6D13-F61E-1775-4B44-BAA984FBA49D}"/>
              </a:ext>
            </a:extLst>
          </p:cNvPr>
          <p:cNvSpPr txBox="1"/>
          <p:nvPr/>
        </p:nvSpPr>
        <p:spPr>
          <a:xfrm>
            <a:off x="8039998" y="3289446"/>
            <a:ext cx="13715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 topic 2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2C9B843A-9784-85EB-5CF5-66EEBAEECB19}"/>
              </a:ext>
            </a:extLst>
          </p:cNvPr>
          <p:cNvGrpSpPr/>
          <p:nvPr/>
        </p:nvGrpSpPr>
        <p:grpSpPr>
          <a:xfrm>
            <a:off x="8034050" y="3597684"/>
            <a:ext cx="1562939" cy="272267"/>
            <a:chOff x="4124320" y="1904198"/>
            <a:chExt cx="1823364" cy="317634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91968C31-DC26-B817-7ED9-64289BF34922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589F74E-8A25-E832-29E8-191F571DF246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FCCB746E-7F58-39D4-62CC-83DB5911A1C6}"/>
                </a:ext>
              </a:extLst>
            </p:cNvPr>
            <p:cNvSpPr txBox="1"/>
            <p:nvPr/>
          </p:nvSpPr>
          <p:spPr>
            <a:xfrm>
              <a:off x="4127413" y="1961733"/>
              <a:ext cx="532830" cy="251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topic2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3A45D792-9EDB-8C53-10D9-A858348D6065}"/>
                </a:ext>
              </a:extLst>
            </p:cNvPr>
            <p:cNvSpPr txBox="1"/>
            <p:nvPr/>
          </p:nvSpPr>
          <p:spPr>
            <a:xfrm>
              <a:off x="5042273" y="1955381"/>
              <a:ext cx="468425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B7E1107-2DC6-C277-52BD-4F4BF0B3A145}"/>
              </a:ext>
            </a:extLst>
          </p:cNvPr>
          <p:cNvSpPr txBox="1"/>
          <p:nvPr/>
        </p:nvSpPr>
        <p:spPr>
          <a:xfrm>
            <a:off x="3679246" y="3264202"/>
            <a:ext cx="159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Subscribe topic 2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97252-BB60-0DAF-F141-7E146527EF5B}"/>
              </a:ext>
            </a:extLst>
          </p:cNvPr>
          <p:cNvGrpSpPr/>
          <p:nvPr/>
        </p:nvGrpSpPr>
        <p:grpSpPr>
          <a:xfrm>
            <a:off x="8145575" y="2322762"/>
            <a:ext cx="1408390" cy="791502"/>
            <a:chOff x="3734318" y="3129944"/>
            <a:chExt cx="1408390" cy="79150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93D5ABF-3E17-65EE-D58A-5D99EC8857BE}"/>
                </a:ext>
              </a:extLst>
            </p:cNvPr>
            <p:cNvCxnSpPr>
              <a:cxnSpLocks/>
            </p:cNvCxnSpPr>
            <p:nvPr/>
          </p:nvCxnSpPr>
          <p:spPr>
            <a:xfrm rot="1489865" flipV="1">
              <a:off x="3746299" y="3129944"/>
              <a:ext cx="1396409" cy="659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5DA27E2-0E7D-124B-3CA0-6229C120CE0E}"/>
                </a:ext>
              </a:extLst>
            </p:cNvPr>
            <p:cNvCxnSpPr>
              <a:cxnSpLocks/>
            </p:cNvCxnSpPr>
            <p:nvPr/>
          </p:nvCxnSpPr>
          <p:spPr>
            <a:xfrm rot="1489865" flipV="1">
              <a:off x="3734318" y="3262117"/>
              <a:ext cx="1396409" cy="6593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2A26AC-08E9-C67A-511E-49BAA0240651}"/>
              </a:ext>
            </a:extLst>
          </p:cNvPr>
          <p:cNvGrpSpPr/>
          <p:nvPr/>
        </p:nvGrpSpPr>
        <p:grpSpPr>
          <a:xfrm>
            <a:off x="689137" y="1216351"/>
            <a:ext cx="897682" cy="3034217"/>
            <a:chOff x="1002280" y="2276907"/>
            <a:chExt cx="897682" cy="2535310"/>
          </a:xfrm>
        </p:grpSpPr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816CBD5-331F-E576-5E9E-416D2F8A4D96}"/>
                </a:ext>
              </a:extLst>
            </p:cNvPr>
            <p:cNvSpPr txBox="1"/>
            <p:nvPr/>
          </p:nvSpPr>
          <p:spPr>
            <a:xfrm>
              <a:off x="1002280" y="2276907"/>
              <a:ext cx="8976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온습도센서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ED4720-6E8C-F26B-3563-E7E66C644E1B}"/>
                </a:ext>
              </a:extLst>
            </p:cNvPr>
            <p:cNvSpPr txBox="1"/>
            <p:nvPr/>
          </p:nvSpPr>
          <p:spPr>
            <a:xfrm>
              <a:off x="1231510" y="2566890"/>
              <a:ext cx="4392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IN_01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A465A6-44CA-11A3-40CC-183154574B72}"/>
                </a:ext>
              </a:extLst>
            </p:cNvPr>
            <p:cNvSpPr txBox="1"/>
            <p:nvPr/>
          </p:nvSpPr>
          <p:spPr>
            <a:xfrm>
              <a:off x="1231510" y="2856873"/>
              <a:ext cx="4392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IN_02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780792-855B-D876-0E7A-64540A41295D}"/>
                </a:ext>
              </a:extLst>
            </p:cNvPr>
            <p:cNvSpPr txBox="1"/>
            <p:nvPr/>
          </p:nvSpPr>
          <p:spPr>
            <a:xfrm>
              <a:off x="1231510" y="3146856"/>
              <a:ext cx="4392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IN_03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A229A-66CD-BAED-36E2-C4C8D44ED781}"/>
                </a:ext>
              </a:extLst>
            </p:cNvPr>
            <p:cNvSpPr txBox="1"/>
            <p:nvPr/>
          </p:nvSpPr>
          <p:spPr>
            <a:xfrm>
              <a:off x="1231510" y="3436839"/>
              <a:ext cx="4392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IN_04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F6FCDF-D912-13C3-E3F0-E467C84BB994}"/>
                </a:ext>
              </a:extLst>
            </p:cNvPr>
            <p:cNvSpPr txBox="1"/>
            <p:nvPr/>
          </p:nvSpPr>
          <p:spPr>
            <a:xfrm>
              <a:off x="1151360" y="3726822"/>
              <a:ext cx="5995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OUT_01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A36C39-210D-A0A9-7496-72525B6745CD}"/>
                </a:ext>
              </a:extLst>
            </p:cNvPr>
            <p:cNvSpPr txBox="1"/>
            <p:nvPr/>
          </p:nvSpPr>
          <p:spPr>
            <a:xfrm>
              <a:off x="1151360" y="4016805"/>
              <a:ext cx="5995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OUT_02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3F2860-7091-18FC-1CEA-3C499A05B19A}"/>
                </a:ext>
              </a:extLst>
            </p:cNvPr>
            <p:cNvSpPr txBox="1"/>
            <p:nvPr/>
          </p:nvSpPr>
          <p:spPr>
            <a:xfrm>
              <a:off x="1151360" y="4306788"/>
              <a:ext cx="5995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OUT_03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9F6DB5-1CE0-C7E7-3380-25903B64ACAE}"/>
                </a:ext>
              </a:extLst>
            </p:cNvPr>
            <p:cNvSpPr txBox="1"/>
            <p:nvPr/>
          </p:nvSpPr>
          <p:spPr>
            <a:xfrm>
              <a:off x="1151360" y="4596773"/>
              <a:ext cx="5995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OUT_04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A3C038-E7ED-5E21-3900-806D09CDA6FE}"/>
              </a:ext>
            </a:extLst>
          </p:cNvPr>
          <p:cNvCxnSpPr>
            <a:cxnSpLocks/>
          </p:cNvCxnSpPr>
          <p:nvPr/>
        </p:nvCxnSpPr>
        <p:spPr>
          <a:xfrm flipH="1" flipV="1">
            <a:off x="1634190" y="1673551"/>
            <a:ext cx="664993" cy="641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C7586-7A78-B6FC-7037-16AF8990EF39}"/>
              </a:ext>
            </a:extLst>
          </p:cNvPr>
          <p:cNvCxnSpPr>
            <a:cxnSpLocks/>
          </p:cNvCxnSpPr>
          <p:nvPr/>
        </p:nvCxnSpPr>
        <p:spPr>
          <a:xfrm flipH="1" flipV="1">
            <a:off x="1634190" y="2020685"/>
            <a:ext cx="602159" cy="410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07248E-3C0C-6179-C5F5-E04D11E9673C}"/>
              </a:ext>
            </a:extLst>
          </p:cNvPr>
          <p:cNvCxnSpPr>
            <a:cxnSpLocks/>
          </p:cNvCxnSpPr>
          <p:nvPr/>
        </p:nvCxnSpPr>
        <p:spPr>
          <a:xfrm flipH="1" flipV="1">
            <a:off x="1634190" y="2350885"/>
            <a:ext cx="567989" cy="194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EB5663-D67D-7F1F-4281-8223D46CDC00}"/>
              </a:ext>
            </a:extLst>
          </p:cNvPr>
          <p:cNvCxnSpPr>
            <a:cxnSpLocks/>
          </p:cNvCxnSpPr>
          <p:nvPr/>
        </p:nvCxnSpPr>
        <p:spPr>
          <a:xfrm flipH="1" flipV="1">
            <a:off x="1634190" y="2757285"/>
            <a:ext cx="567989" cy="4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A45409-68EB-1ACE-1842-81EF6C9B391A}"/>
              </a:ext>
            </a:extLst>
          </p:cNvPr>
          <p:cNvCxnSpPr>
            <a:cxnSpLocks/>
          </p:cNvCxnSpPr>
          <p:nvPr/>
        </p:nvCxnSpPr>
        <p:spPr>
          <a:xfrm flipH="1">
            <a:off x="1634190" y="2972719"/>
            <a:ext cx="575426" cy="1062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49B9FC2-54FE-7A8B-A477-DBEB7694C772}"/>
              </a:ext>
            </a:extLst>
          </p:cNvPr>
          <p:cNvCxnSpPr>
            <a:cxnSpLocks/>
          </p:cNvCxnSpPr>
          <p:nvPr/>
        </p:nvCxnSpPr>
        <p:spPr>
          <a:xfrm flipH="1">
            <a:off x="1634190" y="3159744"/>
            <a:ext cx="646295" cy="291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C82E31-8468-F6D9-19AB-3E22C830C273}"/>
              </a:ext>
            </a:extLst>
          </p:cNvPr>
          <p:cNvCxnSpPr>
            <a:cxnSpLocks/>
          </p:cNvCxnSpPr>
          <p:nvPr/>
        </p:nvCxnSpPr>
        <p:spPr>
          <a:xfrm flipH="1">
            <a:off x="1634190" y="3289754"/>
            <a:ext cx="664993" cy="517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643F92-9783-797D-8F60-9082EB2BFAAB}"/>
              </a:ext>
            </a:extLst>
          </p:cNvPr>
          <p:cNvCxnSpPr>
            <a:cxnSpLocks/>
          </p:cNvCxnSpPr>
          <p:nvPr/>
        </p:nvCxnSpPr>
        <p:spPr>
          <a:xfrm flipH="1">
            <a:off x="1634190" y="3427552"/>
            <a:ext cx="664993" cy="692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66D902C-C598-AC4C-C80D-D050D309F8F0}"/>
              </a:ext>
            </a:extLst>
          </p:cNvPr>
          <p:cNvGrpSpPr/>
          <p:nvPr/>
        </p:nvGrpSpPr>
        <p:grpSpPr>
          <a:xfrm>
            <a:off x="8032309" y="1854820"/>
            <a:ext cx="1562939" cy="272267"/>
            <a:chOff x="4124320" y="1904198"/>
            <a:chExt cx="1823364" cy="317634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D697EC1B-0A6F-3DA4-3C23-6D8537546685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E458B74C-2127-BA0B-BFC1-15B9146927F3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0A9D026B-F7CB-A5D6-F37D-50E59B500821}"/>
                </a:ext>
              </a:extLst>
            </p:cNvPr>
            <p:cNvSpPr txBox="1"/>
            <p:nvPr/>
          </p:nvSpPr>
          <p:spPr>
            <a:xfrm>
              <a:off x="4127413" y="1961733"/>
              <a:ext cx="532830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topic1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9B205E5-E31D-5D60-2A65-A347E3A228D3}"/>
                </a:ext>
              </a:extLst>
            </p:cNvPr>
            <p:cNvSpPr txBox="1"/>
            <p:nvPr/>
          </p:nvSpPr>
          <p:spPr>
            <a:xfrm>
              <a:off x="4907061" y="1955381"/>
              <a:ext cx="738841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message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C1E0CB28-AE8B-F6A6-B941-1E79CC1302DE}"/>
              </a:ext>
            </a:extLst>
          </p:cNvPr>
          <p:cNvGrpSpPr/>
          <p:nvPr/>
        </p:nvGrpSpPr>
        <p:grpSpPr>
          <a:xfrm>
            <a:off x="3665250" y="3597684"/>
            <a:ext cx="1562939" cy="272267"/>
            <a:chOff x="4124320" y="1904198"/>
            <a:chExt cx="1823364" cy="317634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100D2624-7FFC-CC93-1C8E-17BE4F330613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4A825E74-304E-F43F-3AB5-49EFBF646043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5A735F1-F3E6-D5C9-C6DC-058AF8FC9EBA}"/>
                </a:ext>
              </a:extLst>
            </p:cNvPr>
            <p:cNvSpPr txBox="1"/>
            <p:nvPr/>
          </p:nvSpPr>
          <p:spPr>
            <a:xfrm>
              <a:off x="4127413" y="1961733"/>
              <a:ext cx="532830" cy="251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topic2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D5B531E6-4699-0BF7-07EC-588C4D884F3C}"/>
                </a:ext>
              </a:extLst>
            </p:cNvPr>
            <p:cNvSpPr txBox="1"/>
            <p:nvPr/>
          </p:nvSpPr>
          <p:spPr>
            <a:xfrm>
              <a:off x="5042273" y="1955381"/>
              <a:ext cx="468425" cy="251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9A85CE9E-D739-EC03-038D-9AC8D205B1DB}"/>
              </a:ext>
            </a:extLst>
          </p:cNvPr>
          <p:cNvGrpSpPr/>
          <p:nvPr/>
        </p:nvGrpSpPr>
        <p:grpSpPr>
          <a:xfrm>
            <a:off x="589987" y="4888736"/>
            <a:ext cx="2215802" cy="385997"/>
            <a:chOff x="4124320" y="1904198"/>
            <a:chExt cx="1823364" cy="317634"/>
          </a:xfrm>
        </p:grpSpPr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B52FA9D6-FD45-8FEB-70C0-A7CA16026757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6ACAF8D6-B98A-5780-B95C-B8CDAA15C53F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9A4D5B54-CAD8-7EF6-824A-C7EE408C90A3}"/>
                </a:ext>
              </a:extLst>
            </p:cNvPr>
            <p:cNvSpPr txBox="1"/>
            <p:nvPr/>
          </p:nvSpPr>
          <p:spPr>
            <a:xfrm>
              <a:off x="4202612" y="1998761"/>
              <a:ext cx="382433" cy="1772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topic1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A0195634-1A3A-CC11-E85B-A8ACED807153}"/>
                </a:ext>
              </a:extLst>
            </p:cNvPr>
            <p:cNvSpPr txBox="1"/>
            <p:nvPr/>
          </p:nvSpPr>
          <p:spPr>
            <a:xfrm>
              <a:off x="5012794" y="1992410"/>
              <a:ext cx="527375" cy="1772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message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96" name="TextBox 1095">
            <a:extLst>
              <a:ext uri="{FF2B5EF4-FFF2-40B4-BE49-F238E27FC236}">
                <a16:creationId xmlns:a16="http://schemas.microsoft.com/office/drawing/2014/main" id="{A5D4DB89-A382-FF90-CED4-757D3CC7AF85}"/>
              </a:ext>
            </a:extLst>
          </p:cNvPr>
          <p:cNvSpPr txBox="1"/>
          <p:nvPr/>
        </p:nvSpPr>
        <p:spPr>
          <a:xfrm>
            <a:off x="5901267" y="4811188"/>
            <a:ext cx="5452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{"type":3,"email":“</a:t>
            </a:r>
            <a:r>
              <a:rPr lang="en-US" altLang="ko-KR" sz="1400" u="sng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bombzoo78@gmail.com</a:t>
            </a:r>
            <a:r>
              <a:rPr lang="en-US" altLang="ko-KR" sz="14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","mac":"EC:64:C9:43:E8:B8","temp":</a:t>
            </a:r>
            <a:r>
              <a:rPr lang="en-US" altLang="ko-KR" sz="12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28.4</a:t>
            </a:r>
            <a:r>
              <a:rPr lang="en-US" altLang="ko-KR" sz="14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,"humi":38,"in":[0,0,0,0],"out":[0,0,0,0]}</a:t>
            </a:r>
            <a:endParaRPr lang="ko-KR" altLang="en-US" sz="1400" dirty="0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0772C38E-10B2-5F9A-AD84-B1709C2A877D}"/>
              </a:ext>
            </a:extLst>
          </p:cNvPr>
          <p:cNvGrpSpPr/>
          <p:nvPr/>
        </p:nvGrpSpPr>
        <p:grpSpPr>
          <a:xfrm>
            <a:off x="3505202" y="4690533"/>
            <a:ext cx="7916332" cy="778602"/>
            <a:chOff x="4124320" y="1904198"/>
            <a:chExt cx="1823364" cy="317634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DDFBF270-3650-C759-F843-0A22B7FCE6F1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EDE06A08-00D5-7232-E97D-B73EEA7E8EBF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64E47DFB-AEE7-9DA5-DA42-2629A5333269}"/>
                </a:ext>
              </a:extLst>
            </p:cNvPr>
            <p:cNvSpPr txBox="1"/>
            <p:nvPr/>
          </p:nvSpPr>
          <p:spPr>
            <a:xfrm>
              <a:off x="4128739" y="2025347"/>
              <a:ext cx="526562" cy="753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200" dirty="0"/>
                <a:t>i2r/bombzoo78@gmail.com/out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992F6F41-9CAE-38E7-404D-BCBA66C89DF8}"/>
              </a:ext>
            </a:extLst>
          </p:cNvPr>
          <p:cNvGrpSpPr/>
          <p:nvPr/>
        </p:nvGrpSpPr>
        <p:grpSpPr>
          <a:xfrm>
            <a:off x="589987" y="5896267"/>
            <a:ext cx="2215802" cy="385997"/>
            <a:chOff x="4124320" y="1904198"/>
            <a:chExt cx="1823364" cy="317634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7D4C50FD-6423-B011-0D76-21D08A16C034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1B1779F5-BD01-F6C4-B9D5-F108C64E0ABE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0E790B77-1D4A-2539-39D8-CC4B1FC7EF34}"/>
                </a:ext>
              </a:extLst>
            </p:cNvPr>
            <p:cNvSpPr txBox="1"/>
            <p:nvPr/>
          </p:nvSpPr>
          <p:spPr>
            <a:xfrm>
              <a:off x="4202612" y="1998761"/>
              <a:ext cx="382433" cy="1772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topic2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5DFD6909-C726-D8BB-C231-DE26F5585D24}"/>
                </a:ext>
              </a:extLst>
            </p:cNvPr>
            <p:cNvSpPr txBox="1"/>
            <p:nvPr/>
          </p:nvSpPr>
          <p:spPr>
            <a:xfrm>
              <a:off x="5012794" y="1992410"/>
              <a:ext cx="527375" cy="1772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message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07" name="TextBox 1106">
            <a:extLst>
              <a:ext uri="{FF2B5EF4-FFF2-40B4-BE49-F238E27FC236}">
                <a16:creationId xmlns:a16="http://schemas.microsoft.com/office/drawing/2014/main" id="{86F6442F-8948-9C00-D747-7C7BE1825699}"/>
              </a:ext>
            </a:extLst>
          </p:cNvPr>
          <p:cNvSpPr txBox="1"/>
          <p:nvPr/>
        </p:nvSpPr>
        <p:spPr>
          <a:xfrm>
            <a:off x="5901267" y="5894918"/>
            <a:ext cx="545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{"mac":"08:B6:1F:75:11:FE","order":2,"no":1,"value":true}</a:t>
            </a:r>
            <a:endParaRPr lang="ko-KR" altLang="en-US" sz="1400" dirty="0"/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4FD436FF-C266-22A6-5DF8-2778FF96928C}"/>
              </a:ext>
            </a:extLst>
          </p:cNvPr>
          <p:cNvGrpSpPr/>
          <p:nvPr/>
        </p:nvGrpSpPr>
        <p:grpSpPr>
          <a:xfrm>
            <a:off x="3505202" y="5681130"/>
            <a:ext cx="7916332" cy="778602"/>
            <a:chOff x="4124320" y="1904198"/>
            <a:chExt cx="1823364" cy="317634"/>
          </a:xfrm>
        </p:grpSpPr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811C2ED-9856-3C60-9471-D6EEFD498932}"/>
                </a:ext>
              </a:extLst>
            </p:cNvPr>
            <p:cNvSpPr/>
            <p:nvPr/>
          </p:nvSpPr>
          <p:spPr>
            <a:xfrm>
              <a:off x="4124320" y="1904198"/>
              <a:ext cx="539015" cy="317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A2A2C1E-4D1E-324E-D4FE-0D430E16777C}"/>
                </a:ext>
              </a:extLst>
            </p:cNvPr>
            <p:cNvSpPr/>
            <p:nvPr/>
          </p:nvSpPr>
          <p:spPr>
            <a:xfrm>
              <a:off x="4665649" y="1904198"/>
              <a:ext cx="1282035" cy="31763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E3CBB1BF-C6C8-BEB8-A243-266718CB7D0E}"/>
                </a:ext>
              </a:extLst>
            </p:cNvPr>
            <p:cNvSpPr txBox="1"/>
            <p:nvPr/>
          </p:nvSpPr>
          <p:spPr>
            <a:xfrm>
              <a:off x="4128739" y="2025347"/>
              <a:ext cx="526562" cy="753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C00000"/>
                  </a:solidFill>
                </a:rPr>
                <a:t>i2r/bombzoo78@gmail.com/in</a:t>
              </a:r>
              <a:endParaRPr lang="ko-KR" alt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C8814F9-562E-E3FD-A95B-52939E572F2D}"/>
              </a:ext>
            </a:extLst>
          </p:cNvPr>
          <p:cNvCxnSpPr>
            <a:cxnSpLocks/>
          </p:cNvCxnSpPr>
          <p:nvPr/>
        </p:nvCxnSpPr>
        <p:spPr>
          <a:xfrm flipV="1">
            <a:off x="2874912" y="5071766"/>
            <a:ext cx="502711" cy="3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4987D7EC-EE6B-5FD2-D7FD-016810C71DDE}"/>
              </a:ext>
            </a:extLst>
          </p:cNvPr>
          <p:cNvCxnSpPr>
            <a:cxnSpLocks/>
          </p:cNvCxnSpPr>
          <p:nvPr/>
        </p:nvCxnSpPr>
        <p:spPr>
          <a:xfrm flipV="1">
            <a:off x="2874912" y="6070831"/>
            <a:ext cx="502711" cy="3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A017709-1E89-EAD6-D3BF-07897206CF87}"/>
              </a:ext>
            </a:extLst>
          </p:cNvPr>
          <p:cNvSpPr txBox="1"/>
          <p:nvPr/>
        </p:nvSpPr>
        <p:spPr>
          <a:xfrm>
            <a:off x="2222229" y="2962973"/>
            <a:ext cx="1528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08:B6:1F:75:11:FE</a:t>
            </a:r>
            <a:endParaRPr lang="ko-KR" altLang="en-US" sz="1400" dirty="0"/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1B32AE0A-EB33-0224-564D-F6A716A195A8}"/>
              </a:ext>
            </a:extLst>
          </p:cNvPr>
          <p:cNvSpPr txBox="1"/>
          <p:nvPr/>
        </p:nvSpPr>
        <p:spPr>
          <a:xfrm>
            <a:off x="4425471" y="4363865"/>
            <a:ext cx="4860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33AA8520-A411-E8FB-DE66-97062D4A8461}"/>
              </a:ext>
            </a:extLst>
          </p:cNvPr>
          <p:cNvSpPr txBox="1"/>
          <p:nvPr/>
        </p:nvSpPr>
        <p:spPr>
          <a:xfrm>
            <a:off x="8006607" y="4363865"/>
            <a:ext cx="8252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Message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A81D7632-F82C-9970-0C3B-5C5C4167C280}"/>
              </a:ext>
            </a:extLst>
          </p:cNvPr>
          <p:cNvGrpSpPr/>
          <p:nvPr/>
        </p:nvGrpSpPr>
        <p:grpSpPr>
          <a:xfrm>
            <a:off x="257896" y="170102"/>
            <a:ext cx="2963561" cy="367139"/>
            <a:chOff x="257896" y="170102"/>
            <a:chExt cx="2963561" cy="367139"/>
          </a:xfrm>
        </p:grpSpPr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EA008C20-1643-EC2D-9128-9E86147D98C4}"/>
                </a:ext>
              </a:extLst>
            </p:cNvPr>
            <p:cNvSpPr txBox="1"/>
            <p:nvPr/>
          </p:nvSpPr>
          <p:spPr>
            <a:xfrm>
              <a:off x="420522" y="232538"/>
              <a:ext cx="265066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1" dirty="0"/>
                <a:t>IOT </a:t>
              </a:r>
              <a:r>
                <a:rPr lang="ko-KR" altLang="en-US" sz="1600" b="1" dirty="0"/>
                <a:t>보드 </a:t>
              </a:r>
              <a:r>
                <a:rPr lang="en-US" altLang="ko-KR" sz="1600" b="1" dirty="0"/>
                <a:t>MQTT </a:t>
              </a:r>
              <a:r>
                <a:rPr lang="ko-KR" altLang="en-US" sz="1600" b="1" dirty="0"/>
                <a:t>통신 모식도</a:t>
              </a: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93F69818-1E4F-FC08-0E03-DC6650231C8C}"/>
                </a:ext>
              </a:extLst>
            </p:cNvPr>
            <p:cNvSpPr/>
            <p:nvPr/>
          </p:nvSpPr>
          <p:spPr>
            <a:xfrm>
              <a:off x="257896" y="170102"/>
              <a:ext cx="2963561" cy="367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2" name="TextBox 1121">
            <a:extLst>
              <a:ext uri="{FF2B5EF4-FFF2-40B4-BE49-F238E27FC236}">
                <a16:creationId xmlns:a16="http://schemas.microsoft.com/office/drawing/2014/main" id="{50DE35BC-83E2-8171-AAEE-8E209D3EA02C}"/>
              </a:ext>
            </a:extLst>
          </p:cNvPr>
          <p:cNvSpPr txBox="1"/>
          <p:nvPr/>
        </p:nvSpPr>
        <p:spPr>
          <a:xfrm>
            <a:off x="9864423" y="3422455"/>
            <a:ext cx="1528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Node-Red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C1B9CA79-A906-B27E-9DAF-BD8C52726DD9}"/>
              </a:ext>
            </a:extLst>
          </p:cNvPr>
          <p:cNvSpPr txBox="1"/>
          <p:nvPr/>
        </p:nvSpPr>
        <p:spPr>
          <a:xfrm>
            <a:off x="10038370" y="1595654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라즈베리파이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D95B25BD-CBA6-3153-EDE6-8AD9A63AF0B2}"/>
              </a:ext>
            </a:extLst>
          </p:cNvPr>
          <p:cNvSpPr txBox="1"/>
          <p:nvPr/>
        </p:nvSpPr>
        <p:spPr>
          <a:xfrm>
            <a:off x="619013" y="4550132"/>
            <a:ext cx="4492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AB832696-FCC0-BDED-9A02-EAD7FCDD377E}"/>
              </a:ext>
            </a:extLst>
          </p:cNvPr>
          <p:cNvSpPr txBox="1"/>
          <p:nvPr/>
        </p:nvSpPr>
        <p:spPr>
          <a:xfrm>
            <a:off x="619013" y="5574598"/>
            <a:ext cx="555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D25BE0-88F1-A158-C9B9-6FC1B9E73945}"/>
              </a:ext>
            </a:extLst>
          </p:cNvPr>
          <p:cNvSpPr txBox="1"/>
          <p:nvPr/>
        </p:nvSpPr>
        <p:spPr>
          <a:xfrm>
            <a:off x="5731202" y="3780735"/>
            <a:ext cx="190460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mqtt-dashboard.com</a:t>
            </a:r>
          </a:p>
        </p:txBody>
      </p:sp>
    </p:spTree>
    <p:extLst>
      <p:ext uri="{BB962C8B-B14F-4D97-AF65-F5344CB8AC3E}">
        <p14:creationId xmlns:p14="http://schemas.microsoft.com/office/powerpoint/2010/main" val="370646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89BEC9-6534-AEEA-F60A-2927CD01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8" y="903296"/>
            <a:ext cx="4802334" cy="29552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C83C96-1FA0-F7AC-C000-5806B4B8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73318"/>
              </p:ext>
            </p:extLst>
          </p:nvPr>
        </p:nvGraphicFramePr>
        <p:xfrm>
          <a:off x="4935999" y="472203"/>
          <a:ext cx="7007962" cy="6073433"/>
        </p:xfrm>
        <a:graphic>
          <a:graphicData uri="http://schemas.openxmlformats.org/drawingml/2006/table">
            <a:tbl>
              <a:tblPr/>
              <a:tblGrid>
                <a:gridCol w="468173">
                  <a:extLst>
                    <a:ext uri="{9D8B030D-6E8A-4147-A177-3AD203B41FA5}">
                      <a16:colId xmlns:a16="http://schemas.microsoft.com/office/drawing/2014/main" val="2957122054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930199662"/>
                    </a:ext>
                  </a:extLst>
                </a:gridCol>
                <a:gridCol w="4930445">
                  <a:extLst>
                    <a:ext uri="{9D8B030D-6E8A-4147-A177-3AD203B41FA5}">
                      <a16:colId xmlns:a16="http://schemas.microsoft.com/office/drawing/2014/main" val="2830954752"/>
                    </a:ext>
                  </a:extLst>
                </a:gridCol>
              </a:tblGrid>
              <a:tr h="5795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</a:t>
                      </a:r>
                    </a:p>
                  </a:txBody>
                  <a:tcPr marL="8314" marR="8314" marT="36000" marB="3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기능</a:t>
                      </a:r>
                    </a:p>
                  </a:txBody>
                  <a:tcPr marL="8314" marR="8314" marT="36000" marB="3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설명 및 프로토콜</a:t>
                      </a:r>
                    </a:p>
                  </a:txBody>
                  <a:tcPr marL="8314" marR="8314" marT="36000" marB="36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042625"/>
                  </a:ext>
                </a:extLst>
              </a:tr>
              <a:tr h="682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펌웨어 다운로드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인터넷에서 통신으로 펌웨어를 보드로 내려 받는다</a:t>
                      </a:r>
                      <a:br>
                        <a:rPr lang="ko-KR" alt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{'order’:0, '</a:t>
                      </a:r>
                      <a:r>
                        <a:rPr lang="en-US" altLang="ko-KR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fileName</a:t>
                      </a: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'='i2r-03.ino.bin'}</a:t>
                      </a:r>
                    </a:p>
                  </a:txBody>
                  <a:tcPr marL="8314" marR="8314" marT="180000" marB="18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60429"/>
                  </a:ext>
                </a:extLst>
              </a:tr>
              <a:tr h="10531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정보입력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와이파이 및 통신에 필요한 정보를 보내 보드에 기록하여 기기는 여기 정보로 통신을 연결한다</a:t>
                      </a:r>
                      <a:r>
                        <a:rPr lang="en-US" altLang="ko-K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br>
                        <a:rPr lang="en-US" altLang="ko-K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{"order":1, '</a:t>
                      </a:r>
                      <a:r>
                        <a:rPr lang="en-US" altLang="ko-KR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ssid</a:t>
                      </a: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':'</a:t>
                      </a:r>
                      <a:r>
                        <a:rPr lang="en-US" altLang="ko-KR" sz="14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','password'='</a:t>
                      </a: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', 'email’:’bombzoo78@gmail.com’, '</a:t>
                      </a:r>
                      <a:r>
                        <a:rPr lang="en-US" altLang="ko-KR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mqttBroker</a:t>
                      </a:r>
                      <a:r>
                        <a:rPr lang="en-US" altLang="ko-K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’:’ mqtt-dashboard.com'}</a:t>
                      </a:r>
                    </a:p>
                  </a:txBody>
                  <a:tcPr marL="8314" marR="8314" marT="180000" marB="18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51051"/>
                  </a:ext>
                </a:extLst>
              </a:tr>
              <a:tr h="16087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핀출력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IoT PLC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의 핀번호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(0,1,2,3 4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true/false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를 보내면 릴레이가 동작한다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b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{"mac":"08:B6:1F:75:11:FE","order":2,"no":1,"value":true}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맥어드레스가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"08:B6:1F:75:11:FE"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인 기기의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번핀 릴레이를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시킨다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8314" marR="8314" marT="180000" marB="18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6375"/>
                  </a:ext>
                </a:extLst>
              </a:tr>
              <a:tr h="1602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상태전송요청</a:t>
                      </a:r>
                    </a:p>
                  </a:txBody>
                  <a:tcPr marL="8314" marR="8314" marT="3837" marB="38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요청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{"mac":"EC:64:C9:43:E8:B8",'order’:3}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응답예시</a:t>
                      </a:r>
                      <a:b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{"type":3,"email":“</a:t>
                      </a:r>
                      <a:r>
                        <a:rPr lang="en-US" altLang="ko-KR" sz="1400" b="1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bombzoo78@gmail.com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","mac":"EC:64:C9:43:E8:B8","temp":28.4,"humi":38,"in":[0,0,0,0],"out":[0,0,0,0]}</a:t>
                      </a:r>
                    </a:p>
                  </a:txBody>
                  <a:tcPr marL="8314" marR="8314" marT="180000" marB="18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18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5C842D-7B05-1E99-190E-5FAB727D2331}"/>
              </a:ext>
            </a:extLst>
          </p:cNvPr>
          <p:cNvSpPr txBox="1"/>
          <p:nvPr/>
        </p:nvSpPr>
        <p:spPr>
          <a:xfrm>
            <a:off x="875444" y="533993"/>
            <a:ext cx="8688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IOT  </a:t>
            </a:r>
            <a:r>
              <a:rPr lang="ko-KR" alt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463C5-7A5B-4640-9F5B-6E5BDEF1394E}"/>
              </a:ext>
            </a:extLst>
          </p:cNvPr>
          <p:cNvSpPr txBox="1"/>
          <p:nvPr/>
        </p:nvSpPr>
        <p:spPr>
          <a:xfrm>
            <a:off x="567535" y="4961349"/>
            <a:ext cx="411367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Out : i2r/bombzoo78@gmail.com/out</a:t>
            </a:r>
          </a:p>
          <a:p>
            <a:pPr marL="3556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In : i2r/bombzoo78@gmail.com/in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CB938-F850-F204-75C4-79CC75D5DAA3}"/>
              </a:ext>
            </a:extLst>
          </p:cNvPr>
          <p:cNvSpPr txBox="1"/>
          <p:nvPr/>
        </p:nvSpPr>
        <p:spPr>
          <a:xfrm>
            <a:off x="567535" y="4616958"/>
            <a:ext cx="354726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Topic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7EFFD-5A36-0C06-21EC-EF4EBDE29141}"/>
              </a:ext>
            </a:extLst>
          </p:cNvPr>
          <p:cNvSpPr txBox="1"/>
          <p:nvPr/>
        </p:nvSpPr>
        <p:spPr>
          <a:xfrm>
            <a:off x="567535" y="6315841"/>
            <a:ext cx="4113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"08:B6:1F:75:11:FE"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2DD26-05D0-47BE-8DB1-C5746E38CDEA}"/>
              </a:ext>
            </a:extLst>
          </p:cNvPr>
          <p:cNvSpPr txBox="1"/>
          <p:nvPr/>
        </p:nvSpPr>
        <p:spPr>
          <a:xfrm>
            <a:off x="567535" y="5839020"/>
            <a:ext cx="354726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Mac Address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11CF5-ACEE-058A-680C-8AB89A57FA8D}"/>
              </a:ext>
            </a:extLst>
          </p:cNvPr>
          <p:cNvSpPr txBox="1"/>
          <p:nvPr/>
        </p:nvSpPr>
        <p:spPr>
          <a:xfrm>
            <a:off x="567535" y="4173073"/>
            <a:ext cx="411367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mqtt-dashboard.com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9C730-877E-C129-A095-069986CC25D3}"/>
              </a:ext>
            </a:extLst>
          </p:cNvPr>
          <p:cNvSpPr txBox="1"/>
          <p:nvPr/>
        </p:nvSpPr>
        <p:spPr>
          <a:xfrm>
            <a:off x="567535" y="3828682"/>
            <a:ext cx="354726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338247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2379</Words>
  <Application>Microsoft Office PowerPoint</Application>
  <PresentationFormat>Widescreen</PresentationFormat>
  <Paragraphs>538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SF Mono</vt:lpstr>
      <vt:lpstr>맑은 고딕</vt:lpstr>
      <vt:lpstr>Arial</vt:lpstr>
      <vt:lpstr>Calibri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Bumju Ahn</dc:creator>
  <cp:lastModifiedBy>Bumju Ahn</cp:lastModifiedBy>
  <cp:revision>939</cp:revision>
  <dcterms:created xsi:type="dcterms:W3CDTF">2024-09-23T08:20:02Z</dcterms:created>
  <dcterms:modified xsi:type="dcterms:W3CDTF">2024-10-10T03:24:35Z</dcterms:modified>
</cp:coreProperties>
</file>